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3" r:id="rId3"/>
    <p:sldMasterId id="2147483670" r:id="rId4"/>
  </p:sldMasterIdLst>
  <p:notesMasterIdLst>
    <p:notesMasterId r:id="rId66"/>
  </p:notesMasterIdLst>
  <p:sldIdLst>
    <p:sldId id="2112" r:id="rId5"/>
    <p:sldId id="489" r:id="rId6"/>
    <p:sldId id="490" r:id="rId7"/>
    <p:sldId id="442" r:id="rId8"/>
    <p:sldId id="443" r:id="rId9"/>
    <p:sldId id="444" r:id="rId10"/>
    <p:sldId id="445" r:id="rId11"/>
    <p:sldId id="446" r:id="rId12"/>
    <p:sldId id="447" r:id="rId13"/>
    <p:sldId id="448" r:id="rId14"/>
    <p:sldId id="450" r:id="rId15"/>
    <p:sldId id="493" r:id="rId16"/>
    <p:sldId id="449" r:id="rId17"/>
    <p:sldId id="492" r:id="rId18"/>
    <p:sldId id="495" r:id="rId19"/>
    <p:sldId id="496" r:id="rId20"/>
    <p:sldId id="451" r:id="rId21"/>
    <p:sldId id="452" r:id="rId22"/>
    <p:sldId id="453" r:id="rId23"/>
    <p:sldId id="459" r:id="rId24"/>
    <p:sldId id="491" r:id="rId25"/>
    <p:sldId id="497" r:id="rId26"/>
    <p:sldId id="499" r:id="rId27"/>
    <p:sldId id="494" r:id="rId28"/>
    <p:sldId id="458" r:id="rId29"/>
    <p:sldId id="460" r:id="rId30"/>
    <p:sldId id="461" r:id="rId31"/>
    <p:sldId id="462" r:id="rId32"/>
    <p:sldId id="463" r:id="rId33"/>
    <p:sldId id="464" r:id="rId34"/>
    <p:sldId id="465" r:id="rId35"/>
    <p:sldId id="466" r:id="rId36"/>
    <p:sldId id="467" r:id="rId37"/>
    <p:sldId id="468" r:id="rId38"/>
    <p:sldId id="469" r:id="rId39"/>
    <p:sldId id="470" r:id="rId40"/>
    <p:sldId id="471" r:id="rId41"/>
    <p:sldId id="500" r:id="rId42"/>
    <p:sldId id="502" r:id="rId43"/>
    <p:sldId id="501" r:id="rId44"/>
    <p:sldId id="503" r:id="rId45"/>
    <p:sldId id="473" r:id="rId46"/>
    <p:sldId id="475" r:id="rId47"/>
    <p:sldId id="477" r:id="rId48"/>
    <p:sldId id="478" r:id="rId49"/>
    <p:sldId id="505" r:id="rId50"/>
    <p:sldId id="506" r:id="rId51"/>
    <p:sldId id="507" r:id="rId52"/>
    <p:sldId id="508" r:id="rId53"/>
    <p:sldId id="479" r:id="rId54"/>
    <p:sldId id="480" r:id="rId55"/>
    <p:sldId id="481" r:id="rId56"/>
    <p:sldId id="482" r:id="rId57"/>
    <p:sldId id="483" r:id="rId58"/>
    <p:sldId id="484" r:id="rId59"/>
    <p:sldId id="485" r:id="rId60"/>
    <p:sldId id="486" r:id="rId61"/>
    <p:sldId id="546" r:id="rId62"/>
    <p:sldId id="487" r:id="rId63"/>
    <p:sldId id="547" r:id="rId64"/>
    <p:sldId id="2263"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9">
          <p15:clr>
            <a:srgbClr val="A4A3A4"/>
          </p15:clr>
        </p15:guide>
        <p15:guide id="2" orient="horz" pos="587">
          <p15:clr>
            <a:srgbClr val="A4A3A4"/>
          </p15:clr>
        </p15:guide>
        <p15:guide id="3" orient="horz" pos="3986">
          <p15:clr>
            <a:srgbClr val="A4A3A4"/>
          </p15:clr>
        </p15:guide>
        <p15:guide id="4" pos="447">
          <p15:clr>
            <a:srgbClr val="A4A3A4"/>
          </p15:clr>
        </p15:guide>
        <p15:guide id="5" pos="7270">
          <p15:clr>
            <a:srgbClr val="A4A3A4"/>
          </p15:clr>
        </p15:guide>
        <p15:guide id="6" pos="36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4536"/>
    <a:srgbClr val="0000FF"/>
    <a:srgbClr val="404040"/>
    <a:srgbClr val="FCF9F4"/>
    <a:srgbClr val="627B85"/>
    <a:srgbClr val="730603"/>
    <a:srgbClr val="F18623"/>
    <a:srgbClr val="B6DA2B"/>
    <a:srgbClr val="5A9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5887" autoAdjust="0"/>
  </p:normalViewPr>
  <p:slideViewPr>
    <p:cSldViewPr snapToGrid="0" showGuides="1">
      <p:cViewPr varScale="1">
        <p:scale>
          <a:sx n="62" d="100"/>
          <a:sy n="62" d="100"/>
        </p:scale>
        <p:origin x="1014" y="66"/>
      </p:cViewPr>
      <p:guideLst>
        <p:guide orient="horz" pos="2129"/>
        <p:guide orient="horz" pos="587"/>
        <p:guide orient="horz" pos="3986"/>
        <p:guide pos="447"/>
        <p:guide pos="7270"/>
        <p:guide pos="3692"/>
      </p:guideLst>
    </p:cSldViewPr>
  </p:slideViewPr>
  <p:notesTextViewPr>
    <p:cViewPr>
      <p:scale>
        <a:sx n="1" d="1"/>
        <a:sy n="1" d="1"/>
      </p:scale>
      <p:origin x="0" y="0"/>
    </p:cViewPr>
  </p:notesTextViewPr>
  <p:sorterViewPr>
    <p:cViewPr>
      <p:scale>
        <a:sx n="125" d="100"/>
        <a:sy n="125" d="100"/>
      </p:scale>
      <p:origin x="0" y="220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t>2021/9/6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28</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29</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30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31</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32</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33</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34</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35</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36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37</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52</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53</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55</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56</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57</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393365" y="153584"/>
            <a:ext cx="2093003" cy="1374102"/>
          </a:xfrm>
          <a:prstGeom prst="rect">
            <a:avLst/>
          </a:prstGeom>
        </p:spPr>
      </p:pic>
      <p:pic>
        <p:nvPicPr>
          <p:cNvPr id="7" name="图片 72"/>
          <p:cNvPicPr>
            <a:picLocks noChangeAspect="1"/>
          </p:cNvPicPr>
          <p:nvPr userDrawn="1"/>
        </p:nvPicPr>
        <p:blipFill>
          <a:blip r:embed="rId4"/>
          <a:srcRect l="26192" t="35074" r="44754" b="49667"/>
          <a:stretch>
            <a:fillRect/>
          </a:stretch>
        </p:blipFill>
        <p:spPr>
          <a:xfrm rot="-1030956" flipH="1">
            <a:off x="10196195" y="900430"/>
            <a:ext cx="1140460" cy="796925"/>
          </a:xfrm>
          <a:prstGeom prst="rect">
            <a:avLst/>
          </a:prstGeom>
          <a:noFill/>
          <a:ln w="9525">
            <a:noFill/>
          </a:ln>
        </p:spPr>
      </p:pic>
      <p:pic>
        <p:nvPicPr>
          <p:cNvPr id="8" name="图片 5" descr="059c4f682f1c2903a5f7eb732374c18副本"/>
          <p:cNvPicPr>
            <a:picLocks noChangeAspect="1"/>
          </p:cNvPicPr>
          <p:nvPr userDrawn="1"/>
        </p:nvPicPr>
        <p:blipFill>
          <a:blip r:embed="rId5"/>
          <a:stretch>
            <a:fillRect/>
          </a:stretch>
        </p:blipFill>
        <p:spPr>
          <a:xfrm>
            <a:off x="10577830" y="252730"/>
            <a:ext cx="1022985" cy="998855"/>
          </a:xfrm>
          <a:prstGeom prst="rect">
            <a:avLst/>
          </a:prstGeom>
          <a:noFill/>
          <a:ln w="9525">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extLst>
      <p:ext uri="{BB962C8B-B14F-4D97-AF65-F5344CB8AC3E}">
        <p14:creationId xmlns:p14="http://schemas.microsoft.com/office/powerpoint/2010/main" val="1973698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68049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808349146"/>
      </p:ext>
    </p:extLst>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13" name="图片 12"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14" name="图片 13"/>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3034422727"/>
      </p:ext>
    </p:extLst>
  </p:cSld>
  <p:clrMapOvr>
    <a:masterClrMapping/>
  </p:clrMapOvr>
  <p:transition spd="slow">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descr="059c4f682f1c2903a5f7eb732374c18副本"/>
          <p:cNvPicPr>
            <a:picLocks noChangeAspect="1"/>
          </p:cNvPicPr>
          <p:nvPr userDrawn="1"/>
        </p:nvPicPr>
        <p:blipFill>
          <a:blip r:embed="rId2"/>
          <a:stretch>
            <a:fillRect/>
          </a:stretch>
        </p:blipFill>
        <p:spPr>
          <a:xfrm>
            <a:off x="9816084" y="55714"/>
            <a:ext cx="2049145" cy="1951355"/>
          </a:xfrm>
          <a:prstGeom prst="rect">
            <a:avLst/>
          </a:prstGeom>
        </p:spPr>
      </p:pic>
      <p:pic>
        <p:nvPicPr>
          <p:cNvPr id="4" name="图片 3"/>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spTree>
    <p:extLst>
      <p:ext uri="{BB962C8B-B14F-4D97-AF65-F5344CB8AC3E}">
        <p14:creationId xmlns:p14="http://schemas.microsoft.com/office/powerpoint/2010/main" val="4056039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313774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1" y="193220"/>
            <a:ext cx="2093003" cy="1374102"/>
          </a:xfrm>
          <a:prstGeom prst="rect">
            <a:avLst/>
          </a:prstGeom>
        </p:spPr>
      </p:pic>
      <p:pic>
        <p:nvPicPr>
          <p:cNvPr id="73" name="图片 72"/>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7" y="2"/>
            <a:ext cx="2049145" cy="1951355"/>
          </a:xfrm>
          <a:prstGeom prst="rect">
            <a:avLst/>
          </a:prstGeom>
        </p:spPr>
      </p:pic>
    </p:spTree>
    <p:extLst>
      <p:ext uri="{BB962C8B-B14F-4D97-AF65-F5344CB8AC3E}">
        <p14:creationId xmlns:p14="http://schemas.microsoft.com/office/powerpoint/2010/main" val="2667386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19028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1"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5" y="55716"/>
            <a:ext cx="2049145" cy="1951355"/>
          </a:xfrm>
          <a:prstGeom prst="rect">
            <a:avLst/>
          </a:prstGeom>
        </p:spPr>
      </p:pic>
      <p:pic>
        <p:nvPicPr>
          <p:cNvPr id="8" name="图片 7"/>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3673890512"/>
      </p:ext>
    </p:extLst>
  </p:cSld>
  <p:clrMapOvr>
    <a:masterClrMapping/>
  </p:clrMapOvr>
  <p:transition spd="slow">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1" y="193220"/>
            <a:ext cx="2093003" cy="1374102"/>
          </a:xfrm>
          <a:prstGeom prst="rect">
            <a:avLst/>
          </a:prstGeom>
        </p:spPr>
      </p:pic>
      <p:pic>
        <p:nvPicPr>
          <p:cNvPr id="13" name="图片 12" descr="059c4f682f1c2903a5f7eb732374c18副本"/>
          <p:cNvPicPr>
            <a:picLocks noChangeAspect="1"/>
          </p:cNvPicPr>
          <p:nvPr userDrawn="1"/>
        </p:nvPicPr>
        <p:blipFill>
          <a:blip r:embed="rId4"/>
          <a:stretch>
            <a:fillRect/>
          </a:stretch>
        </p:blipFill>
        <p:spPr>
          <a:xfrm>
            <a:off x="9816085" y="55716"/>
            <a:ext cx="2049145" cy="1951355"/>
          </a:xfrm>
          <a:prstGeom prst="rect">
            <a:avLst/>
          </a:prstGeom>
        </p:spPr>
      </p:pic>
      <p:pic>
        <p:nvPicPr>
          <p:cNvPr id="14" name="图片 13"/>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129425741"/>
      </p:ext>
    </p:extLst>
  </p:cSld>
  <p:clrMapOvr>
    <a:masterClrMapping/>
  </p:clrMapOvr>
  <p:transition spd="slow">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descr="059c4f682f1c2903a5f7eb732374c18副本"/>
          <p:cNvPicPr>
            <a:picLocks noChangeAspect="1"/>
          </p:cNvPicPr>
          <p:nvPr userDrawn="1"/>
        </p:nvPicPr>
        <p:blipFill>
          <a:blip r:embed="rId2"/>
          <a:stretch>
            <a:fillRect/>
          </a:stretch>
        </p:blipFill>
        <p:spPr>
          <a:xfrm>
            <a:off x="9816085" y="55716"/>
            <a:ext cx="2049145" cy="1951355"/>
          </a:xfrm>
          <a:prstGeom prst="rect">
            <a:avLst/>
          </a:prstGeom>
        </p:spPr>
      </p:pic>
      <p:pic>
        <p:nvPicPr>
          <p:cNvPr id="4" name="图片 3"/>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1" y="193220"/>
            <a:ext cx="2093003" cy="1374102"/>
          </a:xfrm>
          <a:prstGeom prst="rect">
            <a:avLst/>
          </a:prstGeom>
        </p:spPr>
      </p:pic>
    </p:spTree>
    <p:extLst>
      <p:ext uri="{BB962C8B-B14F-4D97-AF65-F5344CB8AC3E}">
        <p14:creationId xmlns:p14="http://schemas.microsoft.com/office/powerpoint/2010/main" val="3179053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1"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5" y="55716"/>
            <a:ext cx="2049145" cy="1951355"/>
          </a:xfrm>
          <a:prstGeom prst="rect">
            <a:avLst/>
          </a:prstGeom>
        </p:spPr>
      </p:pic>
      <p:pic>
        <p:nvPicPr>
          <p:cNvPr id="8" name="图片 7"/>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135107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121917" tIns="60958" rIns="121917" bIns="60958"/>
          <a:lstStyle/>
          <a:p>
            <a:pPr rtl="0">
              <a:defRPr/>
            </a:pPr>
            <a:fld id="{3A922003-526E-4C14-9C46-846525058375}" type="datetimeFigureOut">
              <a:rPr lang="zh-CN" altLang="en-US" sz="1600" smtClean="0"/>
              <a:t>2021/9/6</a:t>
            </a:fld>
            <a:endParaRPr lang="zh-CN" altLang="en-US" sz="1600" dirty="0"/>
          </a:p>
        </p:txBody>
      </p:sp>
      <p:sp>
        <p:nvSpPr>
          <p:cNvPr id="3" name="页脚占位符 2"/>
          <p:cNvSpPr>
            <a:spLocks noGrp="1"/>
          </p:cNvSpPr>
          <p:nvPr>
            <p:ph type="ftr" sz="quarter" idx="11"/>
          </p:nvPr>
        </p:nvSpPr>
        <p:spPr>
          <a:xfrm>
            <a:off x="4038600" y="6356351"/>
            <a:ext cx="4114800" cy="365125"/>
          </a:xfrm>
          <a:prstGeom prst="rect">
            <a:avLst/>
          </a:prstGeom>
        </p:spPr>
        <p:txBody>
          <a:bodyPr lIns="121917" tIns="60958" rIns="121917" bIns="60958"/>
          <a:lstStyle/>
          <a:p>
            <a:pPr rtl="0">
              <a:defRPr/>
            </a:pPr>
            <a:endParaRPr lang="zh-CN" altLang="en-US" sz="1600"/>
          </a:p>
        </p:txBody>
      </p:sp>
      <p:sp>
        <p:nvSpPr>
          <p:cNvPr id="4" name="灯片编号占位符 3"/>
          <p:cNvSpPr>
            <a:spLocks noGrp="1"/>
          </p:cNvSpPr>
          <p:nvPr>
            <p:ph type="sldNum" sz="quarter" idx="12"/>
          </p:nvPr>
        </p:nvSpPr>
        <p:spPr>
          <a:xfrm>
            <a:off x="8610600" y="6356351"/>
            <a:ext cx="2743200" cy="365125"/>
          </a:xfrm>
          <a:prstGeom prst="rect">
            <a:avLst/>
          </a:prstGeom>
        </p:spPr>
        <p:txBody>
          <a:bodyPr lIns="121917" tIns="60958" rIns="121917" bIns="60958"/>
          <a:lstStyle/>
          <a:p>
            <a:pPr rtl="0">
              <a:defRPr/>
            </a:pPr>
            <a:fld id="{5D8C2812-07E3-44C0-B489-87DCD935CB5D}" type="slidenum">
              <a:rPr lang="zh-CN" altLang="en-US" sz="1600" smtClean="0"/>
              <a:t>‹#›</a:t>
            </a:fld>
            <a:endParaRPr lang="zh-CN" altLang="en-US" sz="1600"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3_标题和内容">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121917" tIns="60958" rIns="121917" bIns="60958"/>
          <a:lstStyle/>
          <a:p>
            <a:pPr rtl="0">
              <a:defRPr/>
            </a:pPr>
            <a:fld id="{D6883062-BB71-41D0-95B6-4D0CA49B7C24}" type="datetimeFigureOut">
              <a:rPr lang="zh-CN" altLang="en-US" sz="1600" smtClean="0"/>
              <a:t>2021/9/6</a:t>
            </a:fld>
            <a:endParaRPr lang="zh-CN" altLang="en-US" sz="1600" dirty="0"/>
          </a:p>
        </p:txBody>
      </p:sp>
      <p:sp>
        <p:nvSpPr>
          <p:cNvPr id="3" name="页脚占位符 2"/>
          <p:cNvSpPr>
            <a:spLocks noGrp="1"/>
          </p:cNvSpPr>
          <p:nvPr>
            <p:ph type="ftr" sz="quarter" idx="11"/>
          </p:nvPr>
        </p:nvSpPr>
        <p:spPr>
          <a:xfrm>
            <a:off x="4038600" y="6356351"/>
            <a:ext cx="4114800" cy="365125"/>
          </a:xfrm>
          <a:prstGeom prst="rect">
            <a:avLst/>
          </a:prstGeom>
        </p:spPr>
        <p:txBody>
          <a:bodyPr lIns="121917" tIns="60958" rIns="121917" bIns="60958"/>
          <a:lstStyle/>
          <a:p>
            <a:pPr rtl="0">
              <a:defRPr/>
            </a:pPr>
            <a:endParaRPr lang="zh-CN" altLang="en-US" sz="1600"/>
          </a:p>
        </p:txBody>
      </p:sp>
      <p:sp>
        <p:nvSpPr>
          <p:cNvPr id="4" name="灯片编号占位符 3"/>
          <p:cNvSpPr>
            <a:spLocks noGrp="1"/>
          </p:cNvSpPr>
          <p:nvPr>
            <p:ph type="sldNum" sz="quarter" idx="12"/>
          </p:nvPr>
        </p:nvSpPr>
        <p:spPr>
          <a:xfrm>
            <a:off x="8610600" y="6356351"/>
            <a:ext cx="2743200" cy="365125"/>
          </a:xfrm>
          <a:prstGeom prst="rect">
            <a:avLst/>
          </a:prstGeom>
        </p:spPr>
        <p:txBody>
          <a:bodyPr lIns="121917" tIns="60958" rIns="121917" bIns="60958"/>
          <a:lstStyle/>
          <a:p>
            <a:pPr rtl="0">
              <a:defRPr/>
            </a:pPr>
            <a:fld id="{A0BC2BBB-ED14-4352-9A7F-39F2EAD3961C}" type="slidenum">
              <a:rPr lang="zh-CN" altLang="en-US" sz="1600" smtClean="0">
                <a:ea typeface="微软雅黑" panose="020B0503020204020204" pitchFamily="34" charset="-122"/>
              </a:rPr>
              <a:t>‹#›</a:t>
            </a:fld>
            <a:endParaRPr lang="zh-CN" altLang="en-US" sz="1600" dirty="0">
              <a:ea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121917" tIns="60958" rIns="121917" bIns="60958"/>
          <a:lstStyle/>
          <a:p>
            <a:pPr rtl="0">
              <a:defRPr/>
            </a:pPr>
            <a:fld id="{3A922003-526E-4C14-9C46-846525058375}" type="datetimeFigureOut">
              <a:rPr lang="zh-CN" altLang="en-US" sz="1600" smtClean="0"/>
              <a:t>2021/9/6</a:t>
            </a:fld>
            <a:endParaRPr lang="zh-CN" altLang="en-US" sz="1600" dirty="0"/>
          </a:p>
        </p:txBody>
      </p:sp>
      <p:sp>
        <p:nvSpPr>
          <p:cNvPr id="3" name="页脚占位符 2"/>
          <p:cNvSpPr>
            <a:spLocks noGrp="1"/>
          </p:cNvSpPr>
          <p:nvPr>
            <p:ph type="ftr" sz="quarter" idx="11"/>
          </p:nvPr>
        </p:nvSpPr>
        <p:spPr>
          <a:xfrm>
            <a:off x="4038600" y="6356351"/>
            <a:ext cx="4114800" cy="365125"/>
          </a:xfrm>
          <a:prstGeom prst="rect">
            <a:avLst/>
          </a:prstGeom>
        </p:spPr>
        <p:txBody>
          <a:bodyPr lIns="121917" tIns="60958" rIns="121917" bIns="60958"/>
          <a:lstStyle/>
          <a:p>
            <a:pPr rtl="0">
              <a:defRPr/>
            </a:pPr>
            <a:endParaRPr lang="zh-CN" altLang="en-US" sz="1600"/>
          </a:p>
        </p:txBody>
      </p:sp>
      <p:sp>
        <p:nvSpPr>
          <p:cNvPr id="4" name="灯片编号占位符 3"/>
          <p:cNvSpPr>
            <a:spLocks noGrp="1"/>
          </p:cNvSpPr>
          <p:nvPr>
            <p:ph type="sldNum" sz="quarter" idx="12"/>
          </p:nvPr>
        </p:nvSpPr>
        <p:spPr>
          <a:xfrm>
            <a:off x="8610600" y="6356351"/>
            <a:ext cx="2743200" cy="365125"/>
          </a:xfrm>
          <a:prstGeom prst="rect">
            <a:avLst/>
          </a:prstGeom>
        </p:spPr>
        <p:txBody>
          <a:bodyPr lIns="121917" tIns="60958" rIns="121917" bIns="60958"/>
          <a:lstStyle/>
          <a:p>
            <a:pPr rtl="0">
              <a:defRPr/>
            </a:pPr>
            <a:fld id="{5D8C2812-07E3-44C0-B489-87DCD935CB5D}" type="slidenum">
              <a:rPr lang="zh-CN" altLang="en-US" sz="1600" smtClean="0"/>
              <a:t>‹#›</a:t>
            </a:fld>
            <a:endParaRPr lang="zh-CN" altLang="en-US" sz="1600"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0"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2" name="图片 71"/>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393365" y="153584"/>
            <a:ext cx="2093003" cy="1374102"/>
          </a:xfrm>
          <a:prstGeom prst="rect">
            <a:avLst/>
          </a:prstGeom>
        </p:spPr>
      </p:pic>
      <p:pic>
        <p:nvPicPr>
          <p:cNvPr id="3" name="图片 72"/>
          <p:cNvPicPr>
            <a:picLocks noChangeAspect="1"/>
          </p:cNvPicPr>
          <p:nvPr userDrawn="1"/>
        </p:nvPicPr>
        <p:blipFill>
          <a:blip r:embed="rId13"/>
          <a:srcRect l="26192" t="35074" r="44754" b="49667"/>
          <a:stretch>
            <a:fillRect/>
          </a:stretch>
        </p:blipFill>
        <p:spPr>
          <a:xfrm rot="-1030956" flipH="1">
            <a:off x="10196195" y="900430"/>
            <a:ext cx="1140460" cy="796925"/>
          </a:xfrm>
          <a:prstGeom prst="rect">
            <a:avLst/>
          </a:prstGeom>
          <a:noFill/>
          <a:ln w="9525">
            <a:noFill/>
          </a:ln>
        </p:spPr>
      </p:pic>
      <p:pic>
        <p:nvPicPr>
          <p:cNvPr id="8" name="图片 5" descr="059c4f682f1c2903a5f7eb732374c18副本"/>
          <p:cNvPicPr>
            <a:picLocks noChangeAspect="1"/>
          </p:cNvPicPr>
          <p:nvPr userDrawn="1"/>
        </p:nvPicPr>
        <p:blipFill>
          <a:blip r:embed="rId14"/>
          <a:stretch>
            <a:fillRect/>
          </a:stretch>
        </p:blipFill>
        <p:spPr>
          <a:xfrm>
            <a:off x="10577830" y="252730"/>
            <a:ext cx="1022985" cy="99885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858706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5562" r="5562"/>
          <a:stretch>
            <a:fillRect/>
          </a:stretch>
        </p:blipFill>
        <p:spPr>
          <a:xfrm>
            <a:off x="0" y="2"/>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792563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3.jpeg"/><Relationship Id="rId5" Type="http://schemas.openxmlformats.org/officeDocument/2006/relationships/image" Target="../media/image12.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6.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3.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4.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35270;&#39057;&#36164;&#28304;/&#23478;&#22269;&#22825;&#19979;.mp4" TargetMode="External"/><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6.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0.xml"/><Relationship Id="rId7"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26.xml"/><Relationship Id="rId5" Type="http://schemas.openxmlformats.org/officeDocument/2006/relationships/slideLayout" Target="../slideLayouts/slideLayout11.xml"/><Relationship Id="rId4" Type="http://schemas.openxmlformats.org/officeDocument/2006/relationships/tags" Target="../tags/tag11.xml"/><Relationship Id="rId9"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4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4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54.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5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58.jpe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59.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60.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hyperlink" Target="&#35270;&#39057;&#36164;&#28304;/&#20840;&#22269;&#36947;&#24503;&#27169;&#33539;&#25151;&#27901;&#31179;&#30340;&#26032;&#26102;&#20195;&#25991;&#26126;&#23454;&#36341;.mp4" TargetMode="External"/><Relationship Id="rId5" Type="http://schemas.openxmlformats.org/officeDocument/2006/relationships/image" Target="../media/image6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63.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64.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66.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69.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70.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notesSlide" Target="../notesSlides/notesSlide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1.xml"/><Relationship Id="rId5" Type="http://schemas.openxmlformats.org/officeDocument/2006/relationships/tags" Target="../tags/tag5.xml"/><Relationship Id="rId10" Type="http://schemas.openxmlformats.org/officeDocument/2006/relationships/image" Target="../media/image9.jpeg"/><Relationship Id="rId4" Type="http://schemas.openxmlformats.org/officeDocument/2006/relationships/tags" Target="../tags/tag4.xml"/><Relationship Id="rId9"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1.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416196" y="3068619"/>
            <a:ext cx="7576580" cy="867905"/>
            <a:chOff x="2060670" y="2989051"/>
            <a:chExt cx="7576580" cy="867905"/>
          </a:xfrm>
        </p:grpSpPr>
        <p:sp>
          <p:nvSpPr>
            <p:cNvPr id="5" name="矩形 4"/>
            <p:cNvSpPr/>
            <p:nvPr/>
          </p:nvSpPr>
          <p:spPr>
            <a:xfrm>
              <a:off x="2060670" y="2989051"/>
              <a:ext cx="7576580" cy="867905"/>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2060670" y="3107171"/>
              <a:ext cx="7576580" cy="584775"/>
            </a:xfrm>
            <a:prstGeom prst="rect">
              <a:avLst/>
            </a:prstGeom>
            <a:ln>
              <a:noFill/>
            </a:ln>
          </p:spPr>
          <p:txBody>
            <a:bodyPr wrap="square">
              <a:spAutoFit/>
            </a:bodyPr>
            <a:lstStyle/>
            <a:p>
              <a:pPr algn="ctr"/>
              <a:r>
                <a:rPr lang="zh-CN" altLang="en-US" sz="3200" b="1" dirty="0">
                  <a:solidFill>
                    <a:prstClr val="white"/>
                  </a:solidFill>
                  <a:latin typeface="Arial" panose="020B0604020202020204" pitchFamily="34" charset="0"/>
                  <a:ea typeface="微软雅黑" panose="020B0503020204020204" pitchFamily="34" charset="-122"/>
                  <a:sym typeface="+mn-ea"/>
                </a:rPr>
                <a:t>第五章  遵守道德规范  锤炼道德品格</a:t>
              </a:r>
            </a:p>
          </p:txBody>
        </p:sp>
      </p:grpSp>
      <p:cxnSp>
        <p:nvCxnSpPr>
          <p:cNvPr id="7" name="直接连接符 6"/>
          <p:cNvCxnSpPr>
            <a:cxnSpLocks/>
          </p:cNvCxnSpPr>
          <p:nvPr/>
        </p:nvCxnSpPr>
        <p:spPr>
          <a:xfrm>
            <a:off x="1449964" y="3502571"/>
            <a:ext cx="972000"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a:cxnSpLocks/>
          </p:cNvCxnSpPr>
          <p:nvPr/>
        </p:nvCxnSpPr>
        <p:spPr>
          <a:xfrm flipH="1">
            <a:off x="9992776" y="3502571"/>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t="60728" b="-157"/>
          <a:stretch>
            <a:fillRect/>
          </a:stretch>
        </p:blipFill>
        <p:spPr>
          <a:xfrm>
            <a:off x="0" y="4138930"/>
            <a:ext cx="12185015" cy="2719070"/>
          </a:xfrm>
          <a:prstGeom prst="rect">
            <a:avLst/>
          </a:prstGeom>
        </p:spPr>
      </p:pic>
      <p:sp>
        <p:nvSpPr>
          <p:cNvPr id="10" name="矩形 9">
            <a:extLst>
              <a:ext uri="{FF2B5EF4-FFF2-40B4-BE49-F238E27FC236}">
                <a16:creationId xmlns:a16="http://schemas.microsoft.com/office/drawing/2014/main" id="{2E968C00-4495-44D0-A61E-338A20D2D2FA}"/>
              </a:ext>
            </a:extLst>
          </p:cNvPr>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11" name="组合 10"/>
          <p:cNvGrpSpPr/>
          <p:nvPr/>
        </p:nvGrpSpPr>
        <p:grpSpPr>
          <a:xfrm>
            <a:off x="1813933" y="1745037"/>
            <a:ext cx="6645910" cy="1480405"/>
            <a:chOff x="746390" y="-341652"/>
            <a:chExt cx="3672548" cy="1480405"/>
          </a:xfrm>
        </p:grpSpPr>
        <p:sp>
          <p:nvSpPr>
            <p:cNvPr id="15" name="矩形: 圆角 38"/>
            <p:cNvSpPr/>
            <p:nvPr/>
          </p:nvSpPr>
          <p:spPr>
            <a:xfrm>
              <a:off x="746390" y="-341652"/>
              <a:ext cx="3672548" cy="65913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建设中华民族共有的精神家园的需要</a:t>
              </a:r>
            </a:p>
          </p:txBody>
        </p:sp>
        <p:cxnSp>
          <p:nvCxnSpPr>
            <p:cNvPr id="19" name="直接连接符 18"/>
            <p:cNvCxnSpPr/>
            <p:nvPr/>
          </p:nvCxnSpPr>
          <p:spPr>
            <a:xfrm>
              <a:off x="746523" y="745847"/>
              <a:ext cx="0" cy="39290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962" y="2653466"/>
            <a:ext cx="4868315" cy="3281244"/>
          </a:xfrm>
          <a:prstGeom prst="rect">
            <a:avLst/>
          </a:prstGeom>
        </p:spPr>
      </p:pic>
      <p:sp>
        <p:nvSpPr>
          <p:cNvPr id="4" name="TextBox 3"/>
          <p:cNvSpPr txBox="1"/>
          <p:nvPr/>
        </p:nvSpPr>
        <p:spPr>
          <a:xfrm>
            <a:off x="7975600" y="6027442"/>
            <a:ext cx="2298700" cy="369332"/>
          </a:xfrm>
          <a:prstGeom prst="rect">
            <a:avLst/>
          </a:prstGeom>
          <a:noFill/>
        </p:spPr>
        <p:txBody>
          <a:bodyPr wrap="square" rtlCol="0">
            <a:spAutoFit/>
          </a:bodyPr>
          <a:lstStyle/>
          <a:p>
            <a:pPr algn="ctr"/>
            <a:r>
              <a:rPr lang="zh-CN" altLang="en-US" dirty="0"/>
              <a:t>抗日英雄杨靖宇</a:t>
            </a: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312" y="2587206"/>
            <a:ext cx="4921865" cy="3281243"/>
          </a:xfrm>
          <a:prstGeom prst="rect">
            <a:avLst/>
          </a:prstGeom>
        </p:spPr>
      </p:pic>
      <p:sp>
        <p:nvSpPr>
          <p:cNvPr id="5" name="TextBox 4"/>
          <p:cNvSpPr txBox="1"/>
          <p:nvPr/>
        </p:nvSpPr>
        <p:spPr>
          <a:xfrm>
            <a:off x="1701866" y="5934732"/>
            <a:ext cx="4921865" cy="923330"/>
          </a:xfrm>
          <a:prstGeom prst="rect">
            <a:avLst/>
          </a:prstGeom>
          <a:noFill/>
        </p:spPr>
        <p:txBody>
          <a:bodyPr wrap="square" rtlCol="0">
            <a:spAutoFit/>
          </a:bodyPr>
          <a:lstStyle/>
          <a:p>
            <a:r>
              <a:rPr lang="en-US" altLang="zh-CN" dirty="0"/>
              <a:t>1982</a:t>
            </a:r>
            <a:r>
              <a:rPr lang="zh-CN" altLang="en-US" dirty="0"/>
              <a:t>年在靖宇县三道崴子杨靖宇牺牲地建成的杨靖宇纪念塔</a:t>
            </a:r>
            <a:br>
              <a:rPr lang="zh-CN" altLang="en-US" dirty="0"/>
            </a:br>
            <a:endParaRPr lang="zh-CN" altLang="en-US" dirty="0"/>
          </a:p>
        </p:txBody>
      </p:sp>
      <p:sp>
        <p:nvSpPr>
          <p:cNvPr id="6"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思考：为什么要继承和弘扬中华传统美德</a:t>
            </a:r>
          </a:p>
        </p:txBody>
      </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20" name="组合 19"/>
          <p:cNvGrpSpPr/>
          <p:nvPr/>
        </p:nvGrpSpPr>
        <p:grpSpPr>
          <a:xfrm>
            <a:off x="866775" y="2048511"/>
            <a:ext cx="5614670" cy="1475104"/>
            <a:chOff x="496196" y="64242"/>
            <a:chExt cx="3102814" cy="1074511"/>
          </a:xfrm>
        </p:grpSpPr>
        <p:sp>
          <p:nvSpPr>
            <p:cNvPr id="21" name="矩形: 圆角 38"/>
            <p:cNvSpPr/>
            <p:nvPr/>
          </p:nvSpPr>
          <p:spPr>
            <a:xfrm>
              <a:off x="496196" y="64242"/>
              <a:ext cx="3102814" cy="39306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是大学生成长成才的需要</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3" name="直接连接符 22"/>
            <p:cNvCxnSpPr/>
            <p:nvPr/>
          </p:nvCxnSpPr>
          <p:spPr>
            <a:xfrm>
              <a:off x="746523" y="745847"/>
              <a:ext cx="0" cy="39290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45410" name="Picture 2" descr="http://5b0988e595225.cdn.sohucs.com/images/20171121/25d757a3712843538812c1fb82a45e0b.jpeg"/>
          <p:cNvPicPr>
            <a:picLocks noChangeAspect="1" noChangeArrowheads="1"/>
          </p:cNvPicPr>
          <p:nvPr>
            <p:custDataLst>
              <p:tags r:id="rId1"/>
            </p:custDataLst>
          </p:nvPr>
        </p:nvPicPr>
        <p:blipFill rotWithShape="1">
          <a:blip r:embed="rId6" cstate="print"/>
          <a:srcRect t="1847" r="912"/>
          <a:stretch>
            <a:fillRect/>
          </a:stretch>
        </p:blipFill>
        <p:spPr bwMode="auto">
          <a:xfrm>
            <a:off x="695325" y="2984500"/>
            <a:ext cx="5281295" cy="3017520"/>
          </a:xfrm>
          <a:prstGeom prst="rect">
            <a:avLst/>
          </a:prstGeom>
          <a:noFill/>
        </p:spPr>
      </p:pic>
      <p:sp>
        <p:nvSpPr>
          <p:cNvPr id="10" name="Shape 2023"/>
          <p:cNvSpPr/>
          <p:nvPr/>
        </p:nvSpPr>
        <p:spPr>
          <a:xfrm>
            <a:off x="6240145" y="3438525"/>
            <a:ext cx="5654040" cy="2108835"/>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algn="just"/>
            <a:r>
              <a:rPr lang="en-US" altLang="zh-CN" sz="28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zh-CN" sz="28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“才者，德之资也；德者，才之帅也” </a:t>
            </a:r>
            <a:r>
              <a:rPr lang="zh-CN" altLang="en-US" sz="28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p>
          <a:p>
            <a:pPr algn="r"/>
            <a:r>
              <a:rPr lang="zh-CN" altLang="en-US" sz="28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altLang="zh-CN"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r>
              <a:rPr lang="zh-CN" altLang="zh-CN"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司马光《资治通鉴》</a:t>
            </a:r>
          </a:p>
        </p:txBody>
      </p:sp>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思考：为什么要继承和弘扬中华传统美德</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grpSp>
        <p:nvGrpSpPr>
          <p:cNvPr id="5" name="组合 4"/>
          <p:cNvGrpSpPr/>
          <p:nvPr/>
        </p:nvGrpSpPr>
        <p:grpSpPr>
          <a:xfrm>
            <a:off x="832891" y="2604709"/>
            <a:ext cx="10526218" cy="3766141"/>
            <a:chOff x="688661" y="2464839"/>
            <a:chExt cx="10526218" cy="3766141"/>
          </a:xfrm>
        </p:grpSpPr>
        <p:sp>
          <p:nvSpPr>
            <p:cNvPr id="14" name="矩形 13"/>
            <p:cNvSpPr/>
            <p:nvPr/>
          </p:nvSpPr>
          <p:spPr>
            <a:xfrm>
              <a:off x="688661" y="2464839"/>
              <a:ext cx="10526218" cy="376614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248000" rIns="252000" anchor="ctr"/>
            <a:lstStyle/>
            <a:p>
              <a:pPr algn="just" eaLnBrk="1" fontAlgn="auto" hangingPunct="1">
                <a:lnSpc>
                  <a:spcPct val="130000"/>
                </a:lnSpc>
                <a:spcBef>
                  <a:spcPts val="600"/>
                </a:spcBef>
                <a:spcAft>
                  <a:spcPts val="600"/>
                </a:spcAft>
                <a:defRPr/>
              </a:pPr>
              <a:endParaRPr lang="zh-CN" altLang="en-US" sz="1400" dirty="0">
                <a:solidFill>
                  <a:schemeClr val="bg1">
                    <a:lumMod val="65000"/>
                  </a:schemeClr>
                </a:solidFill>
                <a:latin typeface="+mj-ea"/>
                <a:ea typeface="+mj-ea"/>
              </a:endParaRPr>
            </a:p>
          </p:txBody>
        </p:sp>
        <p:sp>
          <p:nvSpPr>
            <p:cNvPr id="11" name="文本框 10"/>
            <p:cNvSpPr txBox="1"/>
            <p:nvPr/>
          </p:nvSpPr>
          <p:spPr>
            <a:xfrm>
              <a:off x="3665655" y="2672386"/>
              <a:ext cx="7219407" cy="3351046"/>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“我将忠实履行宪法赋予的职责，忠于祖国，忠于人民，恪尽职守，</a:t>
              </a:r>
              <a:r>
                <a:rPr lang="zh-CN" altLang="en-US" sz="2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夙夜在公</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，为民服务，为国尽力，自觉接受人民监督，决不辜负各位代表和全国各族人民的信任和重托。”</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indent="622935" algn="just">
                <a:lnSpc>
                  <a:spcPct val="150000"/>
                </a:lnSpc>
              </a:pP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——2013</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17</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日，习近平在十二届全国人大一次会议闭幕会上向人民作出庄严承诺</a:t>
              </a:r>
            </a:p>
          </p:txBody>
        </p:sp>
        <p:pic>
          <p:nvPicPr>
            <p:cNvPr id="3" name="图片 2"/>
            <p:cNvPicPr>
              <a:picLocks noChangeAspect="1"/>
            </p:cNvPicPr>
            <p:nvPr/>
          </p:nvPicPr>
          <p:blipFill>
            <a:blip r:embed="rId2"/>
            <a:stretch>
              <a:fillRect/>
            </a:stretch>
          </p:blipFill>
          <p:spPr>
            <a:xfrm>
              <a:off x="688661" y="2464839"/>
              <a:ext cx="2647178" cy="3766141"/>
            </a:xfrm>
            <a:prstGeom prst="rect">
              <a:avLst/>
            </a:prstGeom>
          </p:spPr>
        </p:pic>
      </p:grpSp>
      <p:sp>
        <p:nvSpPr>
          <p:cNvPr id="12" name="文本框 11"/>
          <p:cNvSpPr txBox="1"/>
          <p:nvPr/>
        </p:nvSpPr>
        <p:spPr>
          <a:xfrm>
            <a:off x="710400" y="1819572"/>
            <a:ext cx="4990313"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重视整体利益，强调责任奉献</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7" name="文本框 27669"/>
          <p:cNvSpPr txBox="1"/>
          <p:nvPr/>
        </p:nvSpPr>
        <p:spPr>
          <a:xfrm>
            <a:off x="5365316" y="2352209"/>
            <a:ext cx="6282669" cy="1754326"/>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5pPr>
          </a:lstStyle>
          <a:p>
            <a:pPr marL="0" indent="466725" algn="just" eaLnBrk="1" hangingPunct="1">
              <a:lnSpc>
                <a:spcPct val="150000"/>
              </a:lnSpc>
              <a:spcBef>
                <a:spcPct val="0"/>
              </a:spcBef>
              <a:buNone/>
            </a:pPr>
            <a:r>
              <a:rPr lang="zh-CN" altLang="en-US" sz="2400" b="1" dirty="0"/>
              <a:t>  在中华民族几千年绵延发展的历史长河中，爱国主义始终是激昂的主旋律，始终是激励全国各族人民自强不息的强大力量。</a:t>
            </a:r>
          </a:p>
        </p:txBody>
      </p:sp>
      <p:sp>
        <p:nvSpPr>
          <p:cNvPr id="18" name="文本框 10"/>
          <p:cNvSpPr txBox="1"/>
          <p:nvPr/>
        </p:nvSpPr>
        <p:spPr>
          <a:xfrm>
            <a:off x="6793865" y="4925653"/>
            <a:ext cx="4664255" cy="8125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5pPr>
          </a:lstStyle>
          <a:p>
            <a:pPr marL="0" indent="0" eaLnBrk="1" hangingPunct="1">
              <a:lnSpc>
                <a:spcPct val="130000"/>
              </a:lnSpc>
              <a:spcBef>
                <a:spcPct val="0"/>
              </a:spcBef>
              <a:buNone/>
            </a:pPr>
            <a:r>
              <a:rPr lang="zh-CN" altLang="en-US" sz="1800" dirty="0">
                <a:solidFill>
                  <a:srgbClr val="262626"/>
                </a:solidFill>
              </a:rPr>
              <a:t> </a:t>
            </a:r>
            <a:r>
              <a:rPr lang="en-US" altLang="zh-CN" sz="1800" dirty="0">
                <a:solidFill>
                  <a:srgbClr val="262626"/>
                </a:solidFill>
              </a:rPr>
              <a:t>——2013</a:t>
            </a:r>
            <a:r>
              <a:rPr lang="zh-CN" altLang="en-US" sz="1800" dirty="0">
                <a:solidFill>
                  <a:srgbClr val="262626"/>
                </a:solidFill>
              </a:rPr>
              <a:t>年</a:t>
            </a:r>
            <a:r>
              <a:rPr lang="en-US" altLang="zh-CN" sz="1800" dirty="0">
                <a:solidFill>
                  <a:srgbClr val="262626"/>
                </a:solidFill>
              </a:rPr>
              <a:t>10</a:t>
            </a:r>
            <a:r>
              <a:rPr lang="zh-CN" altLang="en-US" sz="1800" dirty="0">
                <a:solidFill>
                  <a:srgbClr val="262626"/>
                </a:solidFill>
              </a:rPr>
              <a:t>月</a:t>
            </a:r>
            <a:r>
              <a:rPr lang="en-US" altLang="zh-CN" sz="1800" dirty="0">
                <a:solidFill>
                  <a:srgbClr val="262626"/>
                </a:solidFill>
              </a:rPr>
              <a:t>21</a:t>
            </a:r>
            <a:r>
              <a:rPr lang="zh-CN" altLang="en-US" sz="1800" dirty="0">
                <a:solidFill>
                  <a:srgbClr val="262626"/>
                </a:solidFill>
              </a:rPr>
              <a:t>日，习近平在欧美同学会成立</a:t>
            </a:r>
            <a:r>
              <a:rPr lang="en-US" altLang="zh-CN" sz="1800" dirty="0">
                <a:solidFill>
                  <a:srgbClr val="262626"/>
                </a:solidFill>
              </a:rPr>
              <a:t>100</a:t>
            </a:r>
            <a:r>
              <a:rPr lang="zh-CN" altLang="en-US" sz="1800" dirty="0">
                <a:solidFill>
                  <a:srgbClr val="262626"/>
                </a:solidFill>
              </a:rPr>
              <a:t>周年庆祝大会上的讲话</a:t>
            </a:r>
            <a:endParaRPr lang="en-US" altLang="zh-CN" sz="1800" dirty="0">
              <a:solidFill>
                <a:srgbClr val="262626"/>
              </a:solidFill>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342" r="12067" b="9448"/>
          <a:stretch>
            <a:fillRect/>
          </a:stretch>
        </p:blipFill>
        <p:spPr>
          <a:xfrm>
            <a:off x="906145" y="1903730"/>
            <a:ext cx="4343400" cy="4335145"/>
          </a:xfrm>
          <a:prstGeom prst="rect">
            <a:avLst/>
          </a:prstGeom>
        </p:spPr>
      </p:pic>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思考：为什么要继承和弘扬中华传统美德</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
        <p:nvSpPr>
          <p:cNvPr id="11" name="文本框 10"/>
          <p:cNvSpPr txBox="1"/>
          <p:nvPr/>
        </p:nvSpPr>
        <p:spPr>
          <a:xfrm>
            <a:off x="290569" y="2535425"/>
            <a:ext cx="3312645" cy="3905043"/>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在中华传统道德的发展演化中，始终强调整体利益、国家利益和民族利益的重要性。传统道德中的义利之辨、理欲之辨，其核心和本质是公私之辨。</a:t>
            </a:r>
          </a:p>
        </p:txBody>
      </p:sp>
      <p:grpSp>
        <p:nvGrpSpPr>
          <p:cNvPr id="3" name="组合 2"/>
          <p:cNvGrpSpPr/>
          <p:nvPr/>
        </p:nvGrpSpPr>
        <p:grpSpPr>
          <a:xfrm>
            <a:off x="3810279" y="2662098"/>
            <a:ext cx="7999712" cy="3651696"/>
            <a:chOff x="3810279" y="2540555"/>
            <a:chExt cx="7999712" cy="3651696"/>
          </a:xfrm>
        </p:grpSpPr>
        <p:grpSp>
          <p:nvGrpSpPr>
            <p:cNvPr id="8" name="组合 7"/>
            <p:cNvGrpSpPr/>
            <p:nvPr/>
          </p:nvGrpSpPr>
          <p:grpSpPr>
            <a:xfrm>
              <a:off x="9304916" y="2540555"/>
              <a:ext cx="2505075" cy="3641725"/>
              <a:chOff x="8140701" y="1384299"/>
              <a:chExt cx="2505075" cy="3641725"/>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b="18101"/>
              <a:stretch>
                <a:fillRect/>
              </a:stretch>
            </p:blipFill>
            <p:spPr bwMode="auto">
              <a:xfrm>
                <a:off x="8140701" y="1384299"/>
                <a:ext cx="2505075" cy="36417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9" name="文本框 7"/>
              <p:cNvSpPr txBox="1">
                <a:spLocks noChangeArrowheads="1"/>
              </p:cNvSpPr>
              <p:nvPr/>
            </p:nvSpPr>
            <p:spPr bwMode="auto">
              <a:xfrm>
                <a:off x="9768613" y="1489365"/>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b="1" dirty="0">
                    <a:solidFill>
                      <a:schemeClr val="accent1">
                        <a:lumMod val="50000"/>
                      </a:schemeClr>
                    </a:solidFill>
                    <a:latin typeface="微软雅黑" panose="020B0503020204020204" pitchFamily="34" charset="-122"/>
                  </a:rPr>
                  <a:t>林则徐</a:t>
                </a:r>
              </a:p>
            </p:txBody>
          </p:sp>
        </p:grpSp>
        <p:grpSp>
          <p:nvGrpSpPr>
            <p:cNvPr id="9" name="组合 8"/>
            <p:cNvGrpSpPr/>
            <p:nvPr/>
          </p:nvGrpSpPr>
          <p:grpSpPr>
            <a:xfrm>
              <a:off x="6552006" y="2540555"/>
              <a:ext cx="2545845" cy="3651696"/>
              <a:chOff x="4868863" y="1382712"/>
              <a:chExt cx="2540000" cy="3643312"/>
            </a:xfrm>
          </p:grpSpPr>
          <p:pic>
            <p:nvPicPr>
              <p:cNvPr id="14" name="Picture 4" descr="文天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1382712"/>
                <a:ext cx="2540000" cy="36433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文本框 6"/>
              <p:cNvSpPr txBox="1">
                <a:spLocks noChangeArrowheads="1"/>
              </p:cNvSpPr>
              <p:nvPr/>
            </p:nvSpPr>
            <p:spPr bwMode="auto">
              <a:xfrm>
                <a:off x="6491274" y="1487537"/>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b="1" dirty="0">
                    <a:solidFill>
                      <a:schemeClr val="accent1">
                        <a:lumMod val="50000"/>
                      </a:schemeClr>
                    </a:solidFill>
                    <a:latin typeface="微软雅黑" panose="020B0503020204020204" pitchFamily="34" charset="-122"/>
                  </a:rPr>
                  <a:t>文天祥</a:t>
                </a:r>
              </a:p>
            </p:txBody>
          </p:sp>
        </p:grpSp>
        <p:grpSp>
          <p:nvGrpSpPr>
            <p:cNvPr id="20" name="组合 19"/>
            <p:cNvGrpSpPr/>
            <p:nvPr/>
          </p:nvGrpSpPr>
          <p:grpSpPr>
            <a:xfrm>
              <a:off x="3810279" y="2540555"/>
              <a:ext cx="2534662" cy="3635655"/>
              <a:chOff x="1597025" y="1382713"/>
              <a:chExt cx="2540000" cy="3643312"/>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805" b="10228"/>
              <a:stretch>
                <a:fillRect/>
              </a:stretch>
            </p:blipFill>
            <p:spPr bwMode="auto">
              <a:xfrm>
                <a:off x="1597025" y="1382713"/>
                <a:ext cx="2540000" cy="36433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7" name="文本框 3"/>
              <p:cNvSpPr txBox="1">
                <a:spLocks noChangeArrowheads="1"/>
              </p:cNvSpPr>
              <p:nvPr/>
            </p:nvSpPr>
            <p:spPr bwMode="auto">
              <a:xfrm>
                <a:off x="1721101" y="14880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b="1" dirty="0">
                    <a:solidFill>
                      <a:schemeClr val="accent1">
                        <a:lumMod val="50000"/>
                      </a:schemeClr>
                    </a:solidFill>
                    <a:latin typeface="微软雅黑" panose="020B0503020204020204" pitchFamily="34" charset="-122"/>
                  </a:rPr>
                  <a:t>岳飞</a:t>
                </a:r>
              </a:p>
            </p:txBody>
          </p:sp>
        </p:grpSp>
      </p:grpSp>
      <p:sp>
        <p:nvSpPr>
          <p:cNvPr id="23" name="文本框 22"/>
          <p:cNvSpPr txBox="1"/>
          <p:nvPr/>
        </p:nvSpPr>
        <p:spPr>
          <a:xfrm>
            <a:off x="710400" y="1819572"/>
            <a:ext cx="4990313"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重视整体利益，强调责任奉献</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6" name="文本框 25"/>
          <p:cNvSpPr txBox="1"/>
          <p:nvPr/>
        </p:nvSpPr>
        <p:spPr>
          <a:xfrm>
            <a:off x="2494280" y="854075"/>
            <a:ext cx="1056640" cy="584835"/>
          </a:xfrm>
          <a:prstGeom prst="rect">
            <a:avLst/>
          </a:prstGeom>
          <a:noFill/>
        </p:spPr>
        <p:txBody>
          <a:bodyPr wrap="square" rtlCol="0">
            <a:spAutoFit/>
          </a:bodyPr>
          <a:lstStyle/>
          <a:p>
            <a:pPr algn="ctr"/>
            <a:r>
              <a:rPr lang="zh-CN" altLang="en-US" sz="3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案例：</a:t>
            </a:r>
          </a:p>
        </p:txBody>
      </p:sp>
      <p:sp>
        <p:nvSpPr>
          <p:cNvPr id="27" name="文本框 26"/>
          <p:cNvSpPr txBox="1"/>
          <p:nvPr/>
        </p:nvSpPr>
        <p:spPr>
          <a:xfrm>
            <a:off x="2786697" y="917168"/>
            <a:ext cx="8039100" cy="521970"/>
          </a:xfrm>
          <a:prstGeom prst="rect">
            <a:avLst/>
          </a:prstGeom>
          <a:noFill/>
        </p:spPr>
        <p:txBody>
          <a:bodyPr wrap="square" rtlCol="0">
            <a:spAutoFit/>
          </a:bodyPr>
          <a:lstStyle/>
          <a:p>
            <a:pPr algn="ctr"/>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名护士妈妈集体断奶  奔赴抗“疫”前线</a:t>
            </a:r>
          </a:p>
        </p:txBody>
      </p:sp>
      <p:sp>
        <p:nvSpPr>
          <p:cNvPr id="28" name="文本框 27"/>
          <p:cNvSpPr txBox="1"/>
          <p:nvPr/>
        </p:nvSpPr>
        <p:spPr>
          <a:xfrm>
            <a:off x="2600663" y="2818463"/>
            <a:ext cx="4650369" cy="3351046"/>
          </a:xfrm>
          <a:prstGeom prst="rect">
            <a:avLst/>
          </a:prstGeom>
          <a:noFill/>
        </p:spPr>
        <p:txBody>
          <a:bodyPr wrap="square" rtlCol="0">
            <a:spAutoFit/>
          </a:bodyPr>
          <a:lstStyle/>
          <a:p>
            <a:pPr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该院的</a:t>
            </a: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名正值哺乳期的护士妈妈，在家人的支持和理解下，毅然集体忍痛断奶，上岗奔赴抗“疫”一线。她们说：当初选择了这份职业，就要无愧于白衣天使这个神圣的称谓，帮助病患战胜病魔</a:t>
            </a:r>
          </a:p>
        </p:txBody>
      </p:sp>
      <p:pic>
        <p:nvPicPr>
          <p:cNvPr id="29" name="图片 28"/>
          <p:cNvPicPr>
            <a:picLocks noChangeAspect="1"/>
          </p:cNvPicPr>
          <p:nvPr/>
        </p:nvPicPr>
        <p:blipFill>
          <a:blip r:embed="rId5"/>
          <a:stretch>
            <a:fillRect/>
          </a:stretch>
        </p:blipFill>
        <p:spPr>
          <a:xfrm>
            <a:off x="7811108" y="2577944"/>
            <a:ext cx="3991651" cy="30061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0" name="组合 29"/>
          <p:cNvGrpSpPr/>
          <p:nvPr/>
        </p:nvGrpSpPr>
        <p:grpSpPr>
          <a:xfrm>
            <a:off x="782218" y="1622605"/>
            <a:ext cx="1543887" cy="825902"/>
            <a:chOff x="568325" y="3176588"/>
            <a:chExt cx="1053486" cy="563562"/>
          </a:xfrm>
        </p:grpSpPr>
        <p:sp>
          <p:nvSpPr>
            <p:cNvPr id="31" name="矩形 30"/>
            <p:cNvSpPr/>
            <p:nvPr/>
          </p:nvSpPr>
          <p:spPr>
            <a:xfrm>
              <a:off x="568325" y="3176588"/>
              <a:ext cx="1053486" cy="433387"/>
            </a:xfrm>
            <a:prstGeom prst="rect">
              <a:avLst/>
            </a:prstGeom>
            <a:solidFill>
              <a:srgbClr val="C00000"/>
            </a:solidFill>
            <a:ln w="12700" cap="flat" cmpd="sng" algn="ctr">
              <a:noFill/>
              <a:prstDash val="solid"/>
              <a:miter lim="800000"/>
            </a:ln>
            <a:effectLst/>
          </p:spPr>
          <p:txBody>
            <a:bodyPr anchor="ctr"/>
            <a:lstStyle/>
            <a:p>
              <a:pPr algn="ctr">
                <a:defRPr/>
              </a:pPr>
              <a:r>
                <a:rPr lang="en-US" altLang="zh-CN"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a:t>
              </a: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a:t>
              </a:r>
              <a:endParaRPr lang="en-US" altLang="zh-CN"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2" name="直角三角形 31"/>
            <p:cNvSpPr/>
            <p:nvPr/>
          </p:nvSpPr>
          <p:spPr>
            <a:xfrm flipH="1" flipV="1">
              <a:off x="568325" y="3609975"/>
              <a:ext cx="185738" cy="130175"/>
            </a:xfrm>
            <a:prstGeom prst="rtTriangle">
              <a:avLst/>
            </a:prstGeom>
            <a:solidFill>
              <a:schemeClr val="accent1">
                <a:lumMod val="50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050" kern="0">
                <a:solidFill>
                  <a:prstClr val="white"/>
                </a:solidFill>
                <a:latin typeface="微软雅黑" panose="020B0503020204020204" pitchFamily="34" charset="-122"/>
                <a:ea typeface="微软雅黑" panose="020B0503020204020204" pitchFamily="34" charset="-122"/>
              </a:endParaRPr>
            </a:p>
          </p:txBody>
        </p:sp>
      </p:grpSp>
      <p:sp>
        <p:nvSpPr>
          <p:cNvPr id="33" name="文本框 32"/>
          <p:cNvSpPr txBox="1"/>
          <p:nvPr/>
        </p:nvSpPr>
        <p:spPr>
          <a:xfrm>
            <a:off x="2600663" y="1468029"/>
            <a:ext cx="5785298" cy="1135054"/>
          </a:xfrm>
          <a:prstGeom prst="rect">
            <a:avLst/>
          </a:prstGeom>
          <a:noFill/>
        </p:spPr>
        <p:txBody>
          <a:bodyPr wrap="square" rtlCol="0">
            <a:spAutoFit/>
          </a:bodyPr>
          <a:lstStyle/>
          <a:p>
            <a:pPr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武汉市江夏区中医医院成为武汉市收治感染新型冠状病毒肺炎患者的定点医院</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4" name="组合 33"/>
          <p:cNvGrpSpPr/>
          <p:nvPr/>
        </p:nvGrpSpPr>
        <p:grpSpPr>
          <a:xfrm>
            <a:off x="782218" y="4081035"/>
            <a:ext cx="1543887" cy="825902"/>
            <a:chOff x="568325" y="3176588"/>
            <a:chExt cx="1053486" cy="563562"/>
          </a:xfrm>
        </p:grpSpPr>
        <p:sp>
          <p:nvSpPr>
            <p:cNvPr id="35" name="矩形 34"/>
            <p:cNvSpPr/>
            <p:nvPr/>
          </p:nvSpPr>
          <p:spPr>
            <a:xfrm>
              <a:off x="568325" y="3176588"/>
              <a:ext cx="1053486" cy="433387"/>
            </a:xfrm>
            <a:prstGeom prst="rect">
              <a:avLst/>
            </a:prstGeom>
            <a:solidFill>
              <a:srgbClr val="C00000"/>
            </a:solidFill>
            <a:ln w="12700" cap="flat" cmpd="sng" algn="ctr">
              <a:noFill/>
              <a:prstDash val="solid"/>
              <a:miter lim="800000"/>
            </a:ln>
            <a:effectLst/>
          </p:spPr>
          <p:txBody>
            <a:bodyPr anchor="ctr"/>
            <a:lstStyle/>
            <a:p>
              <a:pPr algn="ctr">
                <a:defRPr/>
              </a:pPr>
              <a:r>
                <a:rPr lang="en-US" altLang="zh-CN"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24</a:t>
              </a: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a:t>
              </a:r>
              <a:endParaRPr lang="en-US" altLang="zh-CN"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直角三角形 35"/>
            <p:cNvSpPr/>
            <p:nvPr/>
          </p:nvSpPr>
          <p:spPr>
            <a:xfrm flipH="1" flipV="1">
              <a:off x="568325" y="3609975"/>
              <a:ext cx="185738" cy="130175"/>
            </a:xfrm>
            <a:prstGeom prst="rtTriangle">
              <a:avLst/>
            </a:prstGeom>
            <a:solidFill>
              <a:schemeClr val="accent1">
                <a:lumMod val="50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050" kern="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9" name="文本框 8"/>
          <p:cNvSpPr txBox="1"/>
          <p:nvPr/>
        </p:nvSpPr>
        <p:spPr>
          <a:xfrm>
            <a:off x="1823803" y="1936423"/>
            <a:ext cx="4279415" cy="2243050"/>
          </a:xfrm>
          <a:prstGeom prst="rect">
            <a:avLst/>
          </a:prstGeom>
          <a:noFill/>
        </p:spPr>
        <p:txBody>
          <a:bodyPr wrap="square" rtlCol="0">
            <a:spAutoFit/>
          </a:bodyPr>
          <a:lstStyle/>
          <a:p>
            <a:pPr indent="622935" algn="just">
              <a:lnSpc>
                <a:spcPct val="150000"/>
              </a:lnSpc>
              <a:spcAft>
                <a:spcPts val="600"/>
              </a:spcAft>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中国古代思想家强调在“义”和“利”发生矛盾时，应当义以为上、先义后利、见利思义、见义勇为。</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5">
            <a:clrChange>
              <a:clrFrom>
                <a:srgbClr val="FFFFFF"/>
              </a:clrFrom>
              <a:clrTo>
                <a:srgbClr val="FFFFFF">
                  <a:alpha val="0"/>
                </a:srgbClr>
              </a:clrTo>
            </a:clrChange>
          </a:blip>
          <a:stretch>
            <a:fillRect/>
          </a:stretch>
        </p:blipFill>
        <p:spPr>
          <a:xfrm>
            <a:off x="6397583" y="1257255"/>
            <a:ext cx="3064840" cy="4344336"/>
          </a:xfrm>
          <a:prstGeom prst="rect">
            <a:avLst/>
          </a:prstGeom>
        </p:spPr>
      </p:pic>
      <p:sp>
        <p:nvSpPr>
          <p:cNvPr id="16" name="文本框 15"/>
          <p:cNvSpPr txBox="1"/>
          <p:nvPr/>
        </p:nvSpPr>
        <p:spPr>
          <a:xfrm>
            <a:off x="2706052" y="1102588"/>
            <a:ext cx="8039100" cy="521970"/>
          </a:xfrm>
          <a:prstGeom prst="rect">
            <a:avLst/>
          </a:prstGeom>
          <a:noFill/>
        </p:spPr>
        <p:txBody>
          <a:bodyPr wrap="square" rtlCol="0">
            <a:spAutoFit/>
          </a:bodyPr>
          <a:lstStyle/>
          <a:p>
            <a:pPr algn="ctr"/>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名护士妈妈集体断奶  奔赴抗“疫”前线</a:t>
            </a:r>
          </a:p>
        </p:txBody>
      </p:sp>
      <p:sp>
        <p:nvSpPr>
          <p:cNvPr id="17" name="文本框 16"/>
          <p:cNvSpPr txBox="1"/>
          <p:nvPr/>
        </p:nvSpPr>
        <p:spPr>
          <a:xfrm>
            <a:off x="1269240" y="4921577"/>
            <a:ext cx="9653520" cy="1135054"/>
          </a:xfrm>
          <a:prstGeom prst="rect">
            <a:avLst/>
          </a:prstGeom>
          <a:noFill/>
        </p:spPr>
        <p:txBody>
          <a:bodyPr wrap="square" rtlCol="0">
            <a:spAutoFit/>
          </a:bodyPr>
          <a:lstStyle/>
          <a:p>
            <a:pPr indent="622935" algn="just">
              <a:lnSpc>
                <a:spcPct val="150000"/>
              </a:lnSpc>
              <a:spcAft>
                <a:spcPts val="600"/>
              </a:spcAft>
            </a:pP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名护士妈妈在面对保护人民的“大义”时，放弃个人“小利”，正是中华优秀传统美德的传承和最好践行。</a:t>
            </a:r>
          </a:p>
        </p:txBody>
      </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5" name="TextBox 4"/>
          <p:cNvSpPr txBox="1"/>
          <p:nvPr/>
        </p:nvSpPr>
        <p:spPr>
          <a:xfrm>
            <a:off x="718820" y="5927725"/>
            <a:ext cx="5118735" cy="645160"/>
          </a:xfrm>
          <a:prstGeom prst="rect">
            <a:avLst/>
          </a:prstGeom>
          <a:noFill/>
        </p:spPr>
        <p:txBody>
          <a:bodyPr wrap="square" rtlCol="0">
            <a:spAutoFit/>
          </a:bodyPr>
          <a:lstStyle/>
          <a:p>
            <a:r>
              <a:rPr lang="en-US" altLang="zh-CN" b="1" dirty="0"/>
              <a:t>【</a:t>
            </a:r>
            <a:r>
              <a:rPr lang="zh-CN" altLang="en-US" b="1" dirty="0"/>
              <a:t>视频</a:t>
            </a:r>
            <a:r>
              <a:rPr lang="en-US" altLang="zh-CN" b="1" dirty="0"/>
              <a:t>】</a:t>
            </a:r>
            <a:r>
              <a:rPr lang="zh-CN" altLang="en-US" b="1" dirty="0"/>
              <a:t>习近平“亲仁万民、协和万邦是中华文明一贯的处世之道”</a:t>
            </a:r>
          </a:p>
        </p:txBody>
      </p:sp>
      <p:pic>
        <p:nvPicPr>
          <p:cNvPr id="3" name="图片 2"/>
          <p:cNvPicPr>
            <a:picLocks noChangeAspect="1"/>
          </p:cNvPicPr>
          <p:nvPr/>
        </p:nvPicPr>
        <p:blipFill>
          <a:blip r:embed="rId6"/>
          <a:stretch>
            <a:fillRect/>
          </a:stretch>
        </p:blipFill>
        <p:spPr>
          <a:xfrm>
            <a:off x="297815" y="2574290"/>
            <a:ext cx="5955665" cy="3353435"/>
          </a:xfrm>
          <a:prstGeom prst="rect">
            <a:avLst/>
          </a:prstGeom>
        </p:spPr>
      </p:pic>
      <p:sp>
        <p:nvSpPr>
          <p:cNvPr id="6"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
        <p:nvSpPr>
          <p:cNvPr id="23" name="文本框 22"/>
          <p:cNvSpPr txBox="1"/>
          <p:nvPr/>
        </p:nvSpPr>
        <p:spPr>
          <a:xfrm>
            <a:off x="718655" y="1958002"/>
            <a:ext cx="4990313"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推崇仁爱原则，注重以和为贵</a:t>
            </a:r>
          </a:p>
        </p:txBody>
      </p:sp>
      <p:graphicFrame>
        <p:nvGraphicFramePr>
          <p:cNvPr id="15" name="表格 14"/>
          <p:cNvGraphicFramePr>
            <a:graphicFrameLocks noGrp="1"/>
          </p:cNvGraphicFramePr>
          <p:nvPr>
            <p:custDataLst>
              <p:tags r:id="rId1"/>
            </p:custDataLst>
          </p:nvPr>
        </p:nvGraphicFramePr>
        <p:xfrm>
          <a:off x="6368415" y="2933700"/>
          <a:ext cx="5527675" cy="2634615"/>
        </p:xfrm>
        <a:graphic>
          <a:graphicData uri="http://schemas.openxmlformats.org/drawingml/2006/table">
            <a:tbl>
              <a:tblPr bandRow="1">
                <a:tableStyleId>{0660B408-B3CF-4A94-85FC-2B1E0A45F4A2}</a:tableStyleId>
              </a:tblPr>
              <a:tblGrid>
                <a:gridCol w="1675130">
                  <a:extLst>
                    <a:ext uri="{9D8B030D-6E8A-4147-A177-3AD203B41FA5}">
                      <a16:colId xmlns:a16="http://schemas.microsoft.com/office/drawing/2014/main" val="20000"/>
                    </a:ext>
                  </a:extLst>
                </a:gridCol>
                <a:gridCol w="3852545">
                  <a:extLst>
                    <a:ext uri="{9D8B030D-6E8A-4147-A177-3AD203B41FA5}">
                      <a16:colId xmlns:a16="http://schemas.microsoft.com/office/drawing/2014/main" val="20001"/>
                    </a:ext>
                  </a:extLst>
                </a:gridCol>
              </a:tblGrid>
              <a:tr h="878205">
                <a:tc>
                  <a:txBody>
                    <a:bodyPr/>
                    <a:lstStyle/>
                    <a:p>
                      <a:pPr algn="ctr"/>
                      <a:r>
                        <a:rPr lang="zh-CN" altLang="en-US" sz="2400" b="1" dirty="0">
                          <a:solidFill>
                            <a:schemeClr val="accent2">
                              <a:lumMod val="50000"/>
                            </a:schemeClr>
                          </a:solidFill>
                          <a:latin typeface="微软雅黑" panose="020B0503020204020204" pitchFamily="34" charset="-122"/>
                          <a:ea typeface="微软雅黑" panose="020B0503020204020204" pitchFamily="34" charset="-122"/>
                        </a:rPr>
                        <a:t>人际相处</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latin typeface="微软雅黑" panose="020B0503020204020204" pitchFamily="34" charset="-122"/>
                          <a:ea typeface="微软雅黑" panose="020B0503020204020204" pitchFamily="34" charset="-122"/>
                        </a:rPr>
                        <a:t>与人为善、推己及人</a:t>
                      </a:r>
                    </a:p>
                  </a:txBody>
                  <a:tcPr anchor="ctr"/>
                </a:tc>
                <a:extLst>
                  <a:ext uri="{0D108BD9-81ED-4DB2-BD59-A6C34878D82A}">
                    <a16:rowId xmlns:a16="http://schemas.microsoft.com/office/drawing/2014/main" val="10000"/>
                  </a:ext>
                </a:extLst>
              </a:tr>
              <a:tr h="8782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dirty="0">
                          <a:solidFill>
                            <a:schemeClr val="accent2">
                              <a:lumMod val="50000"/>
                            </a:schemeClr>
                          </a:solidFill>
                          <a:latin typeface="微软雅黑" panose="020B0503020204020204" pitchFamily="34" charset="-122"/>
                          <a:ea typeface="微软雅黑" panose="020B0503020204020204" pitchFamily="34" charset="-122"/>
                        </a:rPr>
                        <a:t>民族关系</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latin typeface="微软雅黑" panose="020B0503020204020204" pitchFamily="34" charset="-122"/>
                          <a:ea typeface="微软雅黑" panose="020B0503020204020204" pitchFamily="34" charset="-122"/>
                        </a:rPr>
                        <a:t>各民族互相交融、和衷共济</a:t>
                      </a:r>
                    </a:p>
                  </a:txBody>
                  <a:tcPr anchor="ctr"/>
                </a:tc>
                <a:extLst>
                  <a:ext uri="{0D108BD9-81ED-4DB2-BD59-A6C34878D82A}">
                    <a16:rowId xmlns:a16="http://schemas.microsoft.com/office/drawing/2014/main" val="10001"/>
                  </a:ext>
                </a:extLst>
              </a:tr>
              <a:tr h="878205">
                <a:tc>
                  <a:txBody>
                    <a:bodyPr/>
                    <a:lstStyle/>
                    <a:p>
                      <a:pPr algn="ctr"/>
                      <a:r>
                        <a:rPr lang="zh-CN" altLang="en-US" sz="2400" b="1" dirty="0">
                          <a:solidFill>
                            <a:schemeClr val="accent2">
                              <a:lumMod val="50000"/>
                            </a:schemeClr>
                          </a:solidFill>
                          <a:latin typeface="微软雅黑" panose="020B0503020204020204" pitchFamily="34" charset="-122"/>
                          <a:ea typeface="微软雅黑" panose="020B0503020204020204" pitchFamily="34" charset="-122"/>
                        </a:rPr>
                        <a:t>对外关系</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latin typeface="微软雅黑" panose="020B0503020204020204" pitchFamily="34" charset="-122"/>
                          <a:ea typeface="微软雅黑" panose="020B0503020204020204" pitchFamily="34" charset="-122"/>
                        </a:rPr>
                        <a:t>亲仁善邻、协和万邦</a:t>
                      </a:r>
                    </a:p>
                  </a:txBody>
                  <a:tcPr anchor="ctr"/>
                </a:tc>
                <a:extLst>
                  <a:ext uri="{0D108BD9-81ED-4DB2-BD59-A6C34878D82A}">
                    <a16:rowId xmlns:a16="http://schemas.microsoft.com/office/drawing/2014/main" val="10002"/>
                  </a:ext>
                </a:extLst>
              </a:tr>
            </a:tbl>
          </a:graphicData>
        </a:graphic>
      </p:graphicFrame>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123" y="2736879"/>
            <a:ext cx="4762500" cy="3181350"/>
          </a:xfrm>
          <a:prstGeom prst="rect">
            <a:avLst/>
          </a:prstGeom>
        </p:spPr>
      </p:pic>
      <p:sp>
        <p:nvSpPr>
          <p:cNvPr id="3" name="TextBox 2"/>
          <p:cNvSpPr txBox="1"/>
          <p:nvPr/>
        </p:nvSpPr>
        <p:spPr>
          <a:xfrm>
            <a:off x="6127092" y="2848528"/>
            <a:ext cx="5150799" cy="2554545"/>
          </a:xfrm>
          <a:prstGeom prst="rect">
            <a:avLst/>
          </a:prstGeom>
          <a:noFill/>
        </p:spPr>
        <p:txBody>
          <a:bodyPr wrap="square" rtlCol="0">
            <a:spAutoFit/>
          </a:bodyPr>
          <a:lstStyle/>
          <a:p>
            <a:r>
              <a:rPr lang="zh-CN" altLang="en-US" sz="3200" dirty="0">
                <a:solidFill>
                  <a:srgbClr val="C00000"/>
                </a:solidFill>
              </a:rPr>
              <a:t>孔子：</a:t>
            </a:r>
            <a:endParaRPr lang="en-US" altLang="zh-CN" sz="3200" dirty="0">
              <a:solidFill>
                <a:srgbClr val="C00000"/>
              </a:solidFill>
            </a:endParaRPr>
          </a:p>
          <a:p>
            <a:endParaRPr lang="en-US" altLang="zh-CN" sz="3200" dirty="0">
              <a:solidFill>
                <a:srgbClr val="C00000"/>
              </a:solidFill>
            </a:endParaRPr>
          </a:p>
          <a:p>
            <a:r>
              <a:rPr lang="zh-CN" altLang="en-US" sz="3200" dirty="0"/>
              <a:t>仁爱的本质是孝悌。强调：“</a:t>
            </a:r>
            <a:r>
              <a:rPr lang="zh-CN" altLang="zh-CN" sz="3200" dirty="0"/>
              <a:t>己欲立而立人，己欲达而达人</a:t>
            </a:r>
            <a:r>
              <a:rPr lang="zh-CN" altLang="en-US" sz="3200" dirty="0"/>
              <a:t>。”</a:t>
            </a:r>
          </a:p>
        </p:txBody>
      </p:sp>
      <p:sp>
        <p:nvSpPr>
          <p:cNvPr id="6"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
        <p:nvSpPr>
          <p:cNvPr id="23" name="文本框 22"/>
          <p:cNvSpPr txBox="1"/>
          <p:nvPr/>
        </p:nvSpPr>
        <p:spPr>
          <a:xfrm>
            <a:off x="718655" y="2156122"/>
            <a:ext cx="4990313"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推崇仁爱原则，注重以和为贵</a:t>
            </a: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855" y="2612390"/>
            <a:ext cx="3441700" cy="3785870"/>
          </a:xfrm>
          <a:prstGeom prst="rect">
            <a:avLst/>
          </a:prstGeom>
        </p:spPr>
      </p:pic>
      <p:sp>
        <p:nvSpPr>
          <p:cNvPr id="3" name="TextBox 2"/>
          <p:cNvSpPr txBox="1"/>
          <p:nvPr/>
        </p:nvSpPr>
        <p:spPr>
          <a:xfrm>
            <a:off x="5058410" y="2878455"/>
            <a:ext cx="5999480" cy="3253740"/>
          </a:xfrm>
          <a:prstGeom prst="rect">
            <a:avLst/>
          </a:prstGeom>
          <a:noFill/>
        </p:spPr>
        <p:txBody>
          <a:bodyPr wrap="square" rtlCol="0">
            <a:spAutoFit/>
          </a:bodyPr>
          <a:lstStyle/>
          <a:p>
            <a:r>
              <a:rPr lang="zh-CN" altLang="en-US" sz="3200" dirty="0">
                <a:solidFill>
                  <a:srgbClr val="FF0000"/>
                </a:solidFill>
              </a:rPr>
              <a:t>孟子：</a:t>
            </a:r>
            <a:endParaRPr lang="en-US" altLang="zh-CN" sz="3200" dirty="0">
              <a:solidFill>
                <a:srgbClr val="FF0000"/>
              </a:solidFill>
            </a:endParaRPr>
          </a:p>
          <a:p>
            <a:endParaRPr lang="en-US" altLang="zh-CN" sz="2800" dirty="0"/>
          </a:p>
          <a:p>
            <a:pPr>
              <a:lnSpc>
                <a:spcPct val="130000"/>
              </a:lnSpc>
            </a:pPr>
            <a:r>
              <a:rPr lang="zh-CN" altLang="en-US" sz="2800" dirty="0"/>
              <a:t>继承了孔子的“仁爱”思想，提出“仁政”思想，希望社会能“老吾老以及人之老，幼吾幼以及人之幼”。</a:t>
            </a:r>
            <a:endParaRPr lang="en-US" altLang="zh-CN" sz="2800" dirty="0"/>
          </a:p>
          <a:p>
            <a:pPr>
              <a:lnSpc>
                <a:spcPct val="130000"/>
              </a:lnSpc>
            </a:pPr>
            <a:endParaRPr lang="zh-CN" altLang="en-US" sz="2800" dirty="0"/>
          </a:p>
        </p:txBody>
      </p:sp>
      <p:sp>
        <p:nvSpPr>
          <p:cNvPr id="6"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
        <p:nvSpPr>
          <p:cNvPr id="23" name="文本框 22"/>
          <p:cNvSpPr txBox="1"/>
          <p:nvPr/>
        </p:nvSpPr>
        <p:spPr>
          <a:xfrm>
            <a:off x="678650" y="2010072"/>
            <a:ext cx="4990313"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推崇仁爱原则，注重以和为贵</a:t>
            </a:r>
          </a:p>
        </p:txBody>
      </p:sp>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8"/>
          <p:cNvSpPr txBox="1"/>
          <p:nvPr/>
        </p:nvSpPr>
        <p:spPr>
          <a:xfrm>
            <a:off x="683260" y="2883535"/>
            <a:ext cx="5574030" cy="1014730"/>
          </a:xfrm>
          <a:prstGeom prst="rect">
            <a:avLst/>
          </a:prstGeom>
          <a:noFill/>
        </p:spPr>
        <p:txBody>
          <a:bodyPr wrap="square">
            <a:spAutoFit/>
            <a:scene3d>
              <a:camera prst="orthographicFront"/>
              <a:lightRig rig="threePt" dir="t"/>
            </a:scene3d>
            <a:sp3d contourW="12700"/>
          </a:bodyPr>
          <a:lstStyle/>
          <a:p>
            <a:pPr marR="0" defTabSz="457200" fontAlgn="auto">
              <a:spcBef>
                <a:spcPts val="0"/>
              </a:spcBef>
              <a:spcAft>
                <a:spcPts val="0"/>
              </a:spcAft>
              <a:buClrTx/>
              <a:buSzTx/>
              <a:buFontTx/>
              <a:defRPr/>
            </a:pPr>
            <a:r>
              <a:rPr kumimoji="0" lang="zh-CN" altLang="en-US" sz="60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经典综艺体简" pitchFamily="49" charset="-122"/>
                <a:sym typeface="+mn-ea"/>
              </a:rPr>
              <a:t>目录</a:t>
            </a:r>
          </a:p>
        </p:txBody>
      </p:sp>
      <p:sp>
        <p:nvSpPr>
          <p:cNvPr id="7" name="文本框 16">
            <a:hlinkClick r:id="" action="ppaction://noaction"/>
          </p:cNvPr>
          <p:cNvSpPr txBox="1"/>
          <p:nvPr/>
        </p:nvSpPr>
        <p:spPr>
          <a:xfrm>
            <a:off x="2785745" y="1985010"/>
            <a:ext cx="2717165" cy="583565"/>
          </a:xfrm>
          <a:prstGeom prst="rect">
            <a:avLst/>
          </a:prstGeom>
          <a:noFill/>
        </p:spPr>
        <p:txBody>
          <a:bodyPr wrap="square">
            <a:spAutoFit/>
            <a:scene3d>
              <a:camera prst="orthographicFront"/>
              <a:lightRig rig="threePt" dir="t"/>
            </a:scene3d>
            <a:sp3d contourW="12700"/>
          </a:bodyPr>
          <a:lstStyle/>
          <a:p>
            <a:pPr marR="0" defTabSz="914400" fontAlgn="auto">
              <a:spcBef>
                <a:spcPts val="0"/>
              </a:spcBef>
              <a:spcAft>
                <a:spcPts val="0"/>
              </a:spcAft>
              <a:buClrTx/>
              <a:buSzTx/>
              <a:buFontTx/>
              <a:defRPr/>
            </a:pPr>
            <a:r>
              <a:rPr kumimoji="0" lang="zh-CN" altLang="en-US" sz="3200" b="1" kern="1200" cap="none" spc="0" normalizeH="0" baseline="0" noProof="0" dirty="0">
                <a:solidFill>
                  <a:srgbClr val="EEB500"/>
                </a:solidFill>
                <a:latin typeface="Arial" panose="020B0604020202020204" pitchFamily="34" charset="0"/>
                <a:ea typeface="微软雅黑" panose="020B0503020204020204" pitchFamily="34" charset="-122"/>
                <a:cs typeface="+mn-cs"/>
                <a:sym typeface="+mn-ea"/>
              </a:rPr>
              <a:t>第一节</a:t>
            </a:r>
          </a:p>
        </p:txBody>
      </p:sp>
      <p:sp>
        <p:nvSpPr>
          <p:cNvPr id="13" name="文本框 22">
            <a:hlinkClick r:id="" action="ppaction://noaction"/>
          </p:cNvPr>
          <p:cNvSpPr txBox="1"/>
          <p:nvPr/>
        </p:nvSpPr>
        <p:spPr>
          <a:xfrm>
            <a:off x="2745105" y="3137535"/>
            <a:ext cx="2217420" cy="583565"/>
          </a:xfrm>
          <a:prstGeom prst="rect">
            <a:avLst/>
          </a:prstGeom>
          <a:noFill/>
        </p:spPr>
        <p:txBody>
          <a:bodyPr wrap="square">
            <a:spAutoFit/>
            <a:scene3d>
              <a:camera prst="orthographicFront"/>
              <a:lightRig rig="threePt" dir="t"/>
            </a:scene3d>
            <a:sp3d contourW="12700"/>
          </a:bodyPr>
          <a:lstStyle/>
          <a:p>
            <a:pPr marL="1076325" marR="0" indent="-1076325" algn="just" defTabSz="914400" fontAlgn="auto">
              <a:spcBef>
                <a:spcPts val="0"/>
              </a:spcBef>
              <a:spcAft>
                <a:spcPts val="0"/>
              </a:spcAft>
              <a:buClrTx/>
              <a:buSzTx/>
              <a:buFontTx/>
              <a:defRPr/>
            </a:pPr>
            <a:r>
              <a:rPr lang="zh-CN" altLang="en-US" sz="3200" b="1" noProof="0" dirty="0">
                <a:solidFill>
                  <a:srgbClr val="EEB500"/>
                </a:solidFill>
                <a:latin typeface="Arial" panose="020B0604020202020204" pitchFamily="34" charset="0"/>
                <a:ea typeface="微软雅黑" panose="020B0503020204020204" pitchFamily="34" charset="-122"/>
                <a:cs typeface="+mn-cs"/>
                <a:sym typeface="+mn-ea"/>
              </a:rPr>
              <a:t>第二节</a:t>
            </a:r>
          </a:p>
        </p:txBody>
      </p:sp>
      <p:sp>
        <p:nvSpPr>
          <p:cNvPr id="14" name="文本框 17">
            <a:hlinkClick r:id="" action="ppaction://noaction"/>
          </p:cNvPr>
          <p:cNvSpPr txBox="1"/>
          <p:nvPr/>
        </p:nvSpPr>
        <p:spPr>
          <a:xfrm>
            <a:off x="2857500" y="4213225"/>
            <a:ext cx="2367915" cy="583565"/>
          </a:xfrm>
          <a:prstGeom prst="rect">
            <a:avLst/>
          </a:prstGeom>
          <a:noFill/>
        </p:spPr>
        <p:txBody>
          <a:bodyPr wrap="square">
            <a:spAutoFit/>
            <a:scene3d>
              <a:camera prst="orthographicFront"/>
              <a:lightRig rig="threePt" dir="t"/>
            </a:scene3d>
            <a:sp3d contourW="12700"/>
          </a:bodyPr>
          <a:lstStyle/>
          <a:p>
            <a:pPr marL="1076325" marR="0" indent="-1076325" algn="just" defTabSz="914400" fontAlgn="auto">
              <a:spcBef>
                <a:spcPts val="0"/>
              </a:spcBef>
              <a:spcAft>
                <a:spcPts val="0"/>
              </a:spcAft>
              <a:buClrTx/>
              <a:buSzTx/>
              <a:buFontTx/>
              <a:defRPr/>
            </a:pPr>
            <a:r>
              <a:rPr lang="zh-CN" altLang="en-US" sz="3200" b="1" noProof="0" dirty="0">
                <a:solidFill>
                  <a:srgbClr val="EEB500"/>
                </a:solidFill>
                <a:latin typeface="Arial" panose="020B0604020202020204" pitchFamily="34" charset="0"/>
                <a:ea typeface="微软雅黑" panose="020B0503020204020204" pitchFamily="34" charset="-122"/>
                <a:cs typeface="+mn-cs"/>
                <a:sym typeface="+mn-ea"/>
              </a:rPr>
              <a:t>第三节</a:t>
            </a:r>
          </a:p>
        </p:txBody>
      </p:sp>
      <p:sp>
        <p:nvSpPr>
          <p:cNvPr id="18" name="文本框 17">
            <a:hlinkClick r:id="" action="ppaction://noaction"/>
          </p:cNvPr>
          <p:cNvSpPr txBox="1"/>
          <p:nvPr/>
        </p:nvSpPr>
        <p:spPr>
          <a:xfrm>
            <a:off x="4349750" y="1985010"/>
            <a:ext cx="6704330"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社会主义道德的核心与原则</a:t>
            </a:r>
          </a:p>
        </p:txBody>
      </p:sp>
      <p:sp>
        <p:nvSpPr>
          <p:cNvPr id="19" name="文本框 14">
            <a:hlinkClick r:id="" action="ppaction://noaction"/>
          </p:cNvPr>
          <p:cNvSpPr txBox="1"/>
          <p:nvPr/>
        </p:nvSpPr>
        <p:spPr>
          <a:xfrm>
            <a:off x="4237355" y="3137535"/>
            <a:ext cx="5492115"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 吸收借鉴优秀道德成果</a:t>
            </a:r>
          </a:p>
        </p:txBody>
      </p:sp>
      <p:sp>
        <p:nvSpPr>
          <p:cNvPr id="20" name="文本框 11">
            <a:hlinkClick r:id="" action="ppaction://noaction"/>
          </p:cNvPr>
          <p:cNvSpPr txBox="1"/>
          <p:nvPr/>
        </p:nvSpPr>
        <p:spPr>
          <a:xfrm>
            <a:off x="4421505" y="4213225"/>
            <a:ext cx="6209030"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投身崇德向善的道德实践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p:tgtEl>
                                          <p:spTgt spid="14"/>
                                        </p:tgtEl>
                                        <p:attrNameLst>
                                          <p:attrName>ppt_x</p:attrName>
                                        </p:attrNameLst>
                                      </p:cBhvr>
                                      <p:tavLst>
                                        <p:tav tm="0">
                                          <p:val>
                                            <p:strVal val="#ppt_x-#ppt_w*1.125000"/>
                                          </p:val>
                                        </p:tav>
                                        <p:tav tm="100000">
                                          <p:val>
                                            <p:strVal val="#ppt_x"/>
                                          </p:val>
                                        </p:tav>
                                      </p:tavLst>
                                    </p:anim>
                                    <p:animEffect transition="in" filter="wipe(right)">
                                      <p:cBhvr>
                                        <p:cTn id="22" dur="500"/>
                                        <p:tgtEl>
                                          <p:spTgt spid="1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7" name="TextBox 6"/>
          <p:cNvSpPr txBox="1"/>
          <p:nvPr/>
        </p:nvSpPr>
        <p:spPr>
          <a:xfrm>
            <a:off x="4915535" y="2717800"/>
            <a:ext cx="6532245" cy="3267075"/>
          </a:xfrm>
          <a:prstGeom prst="rect">
            <a:avLst/>
          </a:prstGeom>
          <a:noFill/>
        </p:spPr>
        <p:txBody>
          <a:bodyPr wrap="square" rtlCol="0">
            <a:spAutoFit/>
          </a:bodyPr>
          <a:lstStyle/>
          <a:p>
            <a:pPr>
              <a:lnSpc>
                <a:spcPct val="120000"/>
              </a:lnSpc>
            </a:pPr>
            <a:r>
              <a:rPr lang="en-US" altLang="zh-CN" sz="2400" dirty="0">
                <a:latin typeface="宋体" panose="02010600030101010101" pitchFamily="2" charset="-122"/>
                <a:ea typeface="宋体" panose="02010600030101010101" pitchFamily="2" charset="-122"/>
              </a:rPr>
              <a:t>                 </a:t>
            </a:r>
            <a:r>
              <a:rPr lang="zh-CN" altLang="en-US" sz="28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重和合</a:t>
            </a:r>
            <a:endParaRPr lang="en-US" altLang="zh-CN" sz="2400" dirty="0">
              <a:latin typeface="宋体" panose="02010600030101010101" pitchFamily="2" charset="-122"/>
              <a:ea typeface="宋体" panose="02010600030101010101" pitchFamily="2" charset="-122"/>
            </a:endParaRPr>
          </a:p>
          <a:p>
            <a:pPr>
              <a:lnSpc>
                <a:spcPct val="120000"/>
              </a:lnSpc>
            </a:pPr>
            <a:r>
              <a:rPr lang="en-US" altLang="zh-CN" sz="2400" dirty="0">
                <a:latin typeface="宋体" panose="02010600030101010101" pitchFamily="2" charset="-122"/>
                <a:ea typeface="宋体" panose="02010600030101010101" pitchFamily="2" charset="-122"/>
              </a:rPr>
              <a:t>    </a:t>
            </a:r>
            <a:r>
              <a:rPr lang="zh-CN" altLang="en-US" sz="2400" b="1" dirty="0">
                <a:solidFill>
                  <a:srgbClr val="C00000"/>
                </a:solidFill>
                <a:latin typeface="微软雅黑" panose="020B0503020204020204" pitchFamily="34" charset="-122"/>
                <a:ea typeface="微软雅黑" panose="020B0503020204020204" pitchFamily="34" charset="-122"/>
              </a:rPr>
              <a:t>和合</a:t>
            </a:r>
            <a:r>
              <a:rPr lang="zh-CN" altLang="en-US" sz="2000" dirty="0">
                <a:latin typeface="微软雅黑" panose="020B0503020204020204" pitchFamily="34" charset="-122"/>
                <a:ea typeface="微软雅黑" panose="020B0503020204020204" pitchFamily="34" charset="-122"/>
              </a:rPr>
              <a:t>意味着不同事物之间的关系状态，承认不同事物之间的差异性和多样性，强调差异中的一致、矛盾中的统一。在此基础上，把落脚点放在不同事物彼此共存、相互交融、共同发展上。和合既是个人为人处世的准则，也包含着人与自然的和谐，更是社会的理想和目标。儒家的思想不仅要求人我和谐、群己和谐、也要求政治和谐、国家和谐、世界和平。</a:t>
            </a:r>
          </a:p>
        </p:txBody>
      </p:sp>
      <p:pic>
        <p:nvPicPr>
          <p:cNvPr id="2" name="图片 1"/>
          <p:cNvPicPr>
            <a:picLocks noChangeAspect="1"/>
          </p:cNvPicPr>
          <p:nvPr/>
        </p:nvPicPr>
        <p:blipFill>
          <a:blip r:embed="rId5"/>
          <a:stretch>
            <a:fillRect/>
          </a:stretch>
        </p:blipFill>
        <p:spPr>
          <a:xfrm>
            <a:off x="1241425" y="2886075"/>
            <a:ext cx="3327400" cy="3074670"/>
          </a:xfrm>
          <a:prstGeom prst="rect">
            <a:avLst/>
          </a:prstGeom>
        </p:spPr>
      </p:pic>
      <p:sp>
        <p:nvSpPr>
          <p:cNvPr id="6"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
        <p:nvSpPr>
          <p:cNvPr id="23" name="文本框 22"/>
          <p:cNvSpPr txBox="1"/>
          <p:nvPr/>
        </p:nvSpPr>
        <p:spPr>
          <a:xfrm>
            <a:off x="678650" y="2010072"/>
            <a:ext cx="4990313"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推崇仁爱原则，注重以和为贵</a:t>
            </a:r>
          </a:p>
        </p:txBody>
      </p:sp>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3450" y="2820055"/>
            <a:ext cx="5209137" cy="3211775"/>
            <a:chOff x="443450" y="2691719"/>
            <a:chExt cx="5209137" cy="3211775"/>
          </a:xfrm>
        </p:grpSpPr>
        <p:sp>
          <p:nvSpPr>
            <p:cNvPr id="14" name="圆角矩形 35"/>
            <p:cNvSpPr/>
            <p:nvPr/>
          </p:nvSpPr>
          <p:spPr>
            <a:xfrm>
              <a:off x="443450" y="2691719"/>
              <a:ext cx="5209137" cy="3211775"/>
            </a:xfrm>
            <a:prstGeom prst="roundRect">
              <a:avLst>
                <a:gd name="adj" fmla="val 5151"/>
              </a:avLst>
            </a:prstGeom>
            <a:solidFill>
              <a:sysClr val="window" lastClr="FFFFFF">
                <a:alpha val="30000"/>
              </a:sysClr>
            </a:solidFill>
            <a:ln w="12700" cap="flat" cmpd="sng" algn="ctr">
              <a:solidFill>
                <a:srgbClr val="CE8D3E"/>
              </a:solidFill>
              <a:prstDash val="dash"/>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100" b="0" i="0" u="none" strike="noStrike" kern="0" cap="none" spc="0" normalizeH="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nvSpPr>
          <p:spPr>
            <a:xfrm>
              <a:off x="732208" y="2899082"/>
              <a:ext cx="4631621" cy="2797048"/>
            </a:xfrm>
            <a:prstGeom prst="rect">
              <a:avLst/>
            </a:prstGeom>
            <a:noFill/>
          </p:spPr>
          <p:txBody>
            <a:bodyPr wrap="square" rtlCol="0">
              <a:spAutoFit/>
            </a:bodyPr>
            <a:lstStyle/>
            <a:p>
              <a:pPr indent="622935" algn="just">
                <a:lnSpc>
                  <a:spcPct val="150000"/>
                </a:lnSpc>
              </a:pPr>
              <a:r>
                <a:rPr lang="zh-CN" altLang="en-US" sz="24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中华传统美德一个重要的特点</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，就是它非常重视每个人在人伦关系中的地位及其价值，强调每个人都必须根据规范的要求，来尽自己应尽的义务。</a:t>
              </a:r>
            </a:p>
          </p:txBody>
        </p:sp>
      </p:grpSp>
      <p:sp>
        <p:nvSpPr>
          <p:cNvPr id="12" name="文本框 11"/>
          <p:cNvSpPr txBox="1"/>
          <p:nvPr/>
        </p:nvSpPr>
        <p:spPr>
          <a:xfrm>
            <a:off x="662140" y="1980227"/>
            <a:ext cx="4990313"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提倡人伦关系，重视道德义务</a:t>
            </a:r>
          </a:p>
        </p:txBody>
      </p:sp>
      <p:grpSp>
        <p:nvGrpSpPr>
          <p:cNvPr id="10" name="组合 9"/>
          <p:cNvGrpSpPr/>
          <p:nvPr/>
        </p:nvGrpSpPr>
        <p:grpSpPr>
          <a:xfrm>
            <a:off x="6114918" y="1703311"/>
            <a:ext cx="5633632" cy="4491741"/>
            <a:chOff x="5944144" y="1278761"/>
            <a:chExt cx="7932736" cy="6324835"/>
          </a:xfrm>
        </p:grpSpPr>
        <p:pic>
          <p:nvPicPr>
            <p:cNvPr id="1026"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64" t="15432" r="17964" b="15432"/>
            <a:stretch>
              <a:fillRect/>
            </a:stretch>
          </p:blipFill>
          <p:spPr bwMode="auto">
            <a:xfrm>
              <a:off x="7929312" y="1278761"/>
              <a:ext cx="3962400" cy="2257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944144" y="3286780"/>
              <a:ext cx="7932736" cy="2151024"/>
              <a:chOff x="5941345" y="3286780"/>
              <a:chExt cx="7932736" cy="2151024"/>
            </a:xfrm>
          </p:grpSpPr>
          <p:pic>
            <p:nvPicPr>
              <p:cNvPr id="1028" name="Picture 4"/>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020" t="18882" r="19279" b="13020"/>
              <a:stretch>
                <a:fillRect/>
              </a:stretch>
            </p:blipFill>
            <p:spPr bwMode="auto">
              <a:xfrm>
                <a:off x="5941345" y="3286780"/>
                <a:ext cx="3993829" cy="2151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644" t="24207" r="16540" b="20605"/>
              <a:stretch>
                <a:fillRect/>
              </a:stretch>
            </p:blipFill>
            <p:spPr bwMode="auto">
              <a:xfrm>
                <a:off x="9806408" y="3310359"/>
                <a:ext cx="4067673" cy="2103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5948135" y="5463040"/>
              <a:ext cx="7924754" cy="2140556"/>
              <a:chOff x="5954925" y="5463040"/>
              <a:chExt cx="7924754" cy="2140556"/>
            </a:xfrm>
          </p:grpSpPr>
          <p:pic>
            <p:nvPicPr>
              <p:cNvPr id="1032" name="Picture 8"/>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843" t="20378" r="16019" b="13438"/>
              <a:stretch>
                <a:fillRect/>
              </a:stretch>
            </p:blipFill>
            <p:spPr bwMode="auto">
              <a:xfrm>
                <a:off x="5954925" y="5481385"/>
                <a:ext cx="3980249" cy="21038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8774" t="16411" r="24166" b="14598"/>
              <a:stretch>
                <a:fillRect/>
              </a:stretch>
            </p:blipFill>
            <p:spPr bwMode="auto">
              <a:xfrm>
                <a:off x="9800808" y="5463040"/>
                <a:ext cx="4078871" cy="214055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037378" y="2798707"/>
            <a:ext cx="3827459" cy="3443379"/>
          </a:xfrm>
          <a:prstGeom prst="rect">
            <a:avLst/>
          </a:prstGeom>
          <a:noFill/>
        </p:spPr>
        <p:txBody>
          <a:bodyPr wrap="square" rtlCol="0">
            <a:spAutoFit/>
          </a:bodyPr>
          <a:lstStyle/>
          <a:p>
            <a:pPr indent="622935" algn="just">
              <a:lnSpc>
                <a:spcPct val="150000"/>
              </a:lnSpc>
            </a:pPr>
            <a:r>
              <a:rPr lang="zh-CN" altLang="en-US" sz="2800" b="1" dirty="0">
                <a:solidFill>
                  <a:schemeClr val="accent2">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中华传统美德主张</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在物质生活基本满足的情况下，应追求崇高的精神境界，把道德理想的实现看作是人生诸种需要中最高层次的需要。</a:t>
            </a:r>
          </a:p>
        </p:txBody>
      </p:sp>
      <p:pic>
        <p:nvPicPr>
          <p:cNvPr id="6" name="图片 5"/>
          <p:cNvPicPr>
            <a:picLocks noChangeAspect="1"/>
          </p:cNvPicPr>
          <p:nvPr/>
        </p:nvPicPr>
        <p:blipFill>
          <a:blip r:embed="rId2"/>
          <a:stretch>
            <a:fillRect/>
          </a:stretch>
        </p:blipFill>
        <p:spPr>
          <a:xfrm>
            <a:off x="1220698" y="2693223"/>
            <a:ext cx="4831168" cy="3562014"/>
          </a:xfrm>
          <a:prstGeom prst="rect">
            <a:avLst/>
          </a:prstGeom>
          <a:ln w="127000" cap="sq">
            <a:solidFill>
              <a:schemeClr val="accent1">
                <a:lumMod val="40000"/>
                <a:lumOff val="60000"/>
              </a:schemeClr>
            </a:solidFill>
            <a:miter lim="800000"/>
            <a:headEnd/>
            <a:tailEnd/>
          </a:ln>
          <a:effectLst>
            <a:outerShdw blurRad="57150" dist="50800" dir="2700000" algn="tl" rotWithShape="0">
              <a:srgbClr val="000000">
                <a:alpha val="40000"/>
              </a:srgbClr>
            </a:outerShdw>
          </a:effectLst>
        </p:spPr>
      </p:pic>
      <p:sp>
        <p:nvSpPr>
          <p:cNvPr id="14" name="文本框 13"/>
          <p:cNvSpPr txBox="1"/>
          <p:nvPr/>
        </p:nvSpPr>
        <p:spPr>
          <a:xfrm>
            <a:off x="710400" y="1819572"/>
            <a:ext cx="5851765"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追求精神境界，向往理想人格</a:t>
            </a:r>
          </a:p>
        </p:txBody>
      </p:sp>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
        <p:nvSpPr>
          <p:cNvPr id="12" name="文本框 11"/>
          <p:cNvSpPr txBox="1"/>
          <p:nvPr/>
        </p:nvSpPr>
        <p:spPr>
          <a:xfrm>
            <a:off x="710400" y="1819572"/>
            <a:ext cx="5851765"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强调道德修养，注重道德践履</a:t>
            </a:r>
          </a:p>
        </p:txBody>
      </p:sp>
      <p:pic>
        <p:nvPicPr>
          <p:cNvPr id="1026" name="Picture 2"/>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21316" t="21780" r="21316"/>
          <a:stretch>
            <a:fillRect/>
          </a:stretch>
        </p:blipFill>
        <p:spPr bwMode="auto">
          <a:xfrm>
            <a:off x="6729585" y="3473448"/>
            <a:ext cx="3497178" cy="31813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6"/>
          <p:cNvSpPr txBox="1"/>
          <p:nvPr/>
        </p:nvSpPr>
        <p:spPr>
          <a:xfrm>
            <a:off x="710400" y="2464839"/>
            <a:ext cx="10771199" cy="1096508"/>
          </a:xfrm>
          <a:prstGeom prst="roundRect">
            <a:avLst/>
          </a:prstGeom>
          <a:solidFill>
            <a:srgbClr val="FFFFFF">
              <a:lumMod val="95000"/>
            </a:srgbClr>
          </a:solidFill>
          <a:ln w="9525">
            <a:solidFill>
              <a:srgbClr val="FFFFFF">
                <a:lumMod val="65000"/>
              </a:srgbClr>
            </a:solidFill>
            <a:prstDash val="dash"/>
          </a:ln>
        </p:spPr>
        <p:txBody>
          <a:bodyPr tIns="135441" bIns="67720" anchor="b"/>
          <a:lstStyle/>
          <a:p>
            <a:pPr fontAlgn="base">
              <a:spcBef>
                <a:spcPct val="0"/>
              </a:spcBef>
              <a:spcAft>
                <a:spcPct val="0"/>
              </a:spcAft>
              <a:defRPr/>
            </a:pPr>
            <a:endParaRPr lang="en-US" altLang="zh-CN" sz="1505" kern="0"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944029" y="3942598"/>
            <a:ext cx="5785556" cy="2243050"/>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一个社会的道德规范和道德原则确立之后，最重要的就是要使这些道德原则和道德规范能够转化成人们的思想品德和行为实践，形成完善的道德人格。</a:t>
            </a:r>
          </a:p>
        </p:txBody>
      </p:sp>
      <p:sp>
        <p:nvSpPr>
          <p:cNvPr id="11" name="文本框 10"/>
          <p:cNvSpPr txBox="1"/>
          <p:nvPr/>
        </p:nvSpPr>
        <p:spPr>
          <a:xfrm>
            <a:off x="944029" y="2430117"/>
            <a:ext cx="10303941" cy="1135054"/>
          </a:xfrm>
          <a:prstGeom prst="rect">
            <a:avLst/>
          </a:prstGeom>
          <a:noFill/>
        </p:spPr>
        <p:txBody>
          <a:bodyPr wrap="square" rtlCol="0">
            <a:spAutoFit/>
          </a:bodyPr>
          <a:lstStyle/>
          <a:p>
            <a:pPr indent="622935" algn="just">
              <a:lnSpc>
                <a:spcPct val="150000"/>
              </a:lnSpc>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中国古代的思想家大都认为，在塑造理想人格的过程中，最重要的就是要奋发向上、切磋践履、修身养性。</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（一）中华传统美德的基本精神</a:t>
            </a:r>
          </a:p>
        </p:txBody>
      </p:sp>
      <p:sp>
        <p:nvSpPr>
          <p:cNvPr id="11" name="文本框 10"/>
          <p:cNvSpPr txBox="1"/>
          <p:nvPr/>
        </p:nvSpPr>
        <p:spPr>
          <a:xfrm>
            <a:off x="6646752" y="2882276"/>
            <a:ext cx="4568127" cy="2243050"/>
          </a:xfrm>
          <a:prstGeom prst="rect">
            <a:avLst/>
          </a:prstGeom>
          <a:noFill/>
        </p:spPr>
        <p:txBody>
          <a:bodyPr wrap="square" rtlCol="0">
            <a:spAutoFit/>
          </a:bodyPr>
          <a:lstStyle/>
          <a:p>
            <a:pPr indent="622935" algn="just">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传统文化倡导“家国情怀”的价值观念</a:t>
            </a:r>
            <a:r>
              <a:rPr lang="zh-CN" altLang="en-US" sz="24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以孝为先、由孝而敬，注重修身、齐家、治国、平天下的个体成长过程。</a:t>
            </a:r>
          </a:p>
        </p:txBody>
      </p:sp>
      <p:grpSp>
        <p:nvGrpSpPr>
          <p:cNvPr id="23" name="组合 22"/>
          <p:cNvGrpSpPr/>
          <p:nvPr/>
        </p:nvGrpSpPr>
        <p:grpSpPr>
          <a:xfrm>
            <a:off x="666221" y="2611273"/>
            <a:ext cx="5429779" cy="3358966"/>
            <a:chOff x="213360" y="2441309"/>
            <a:chExt cx="5429779" cy="3358966"/>
          </a:xfrm>
        </p:grpSpPr>
        <p:sp>
          <p:nvSpPr>
            <p:cNvPr id="24" name="矩形 23"/>
            <p:cNvSpPr/>
            <p:nvPr/>
          </p:nvSpPr>
          <p:spPr>
            <a:xfrm>
              <a:off x="892363" y="3030036"/>
              <a:ext cx="4750776" cy="27702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文本框 24"/>
            <p:cNvSpPr txBox="1"/>
            <p:nvPr/>
          </p:nvSpPr>
          <p:spPr>
            <a:xfrm>
              <a:off x="931115" y="2519283"/>
              <a:ext cx="2915903" cy="461665"/>
            </a:xfrm>
            <a:prstGeom prst="rect">
              <a:avLst/>
            </a:prstGeom>
            <a:noFill/>
          </p:spPr>
          <p:txBody>
            <a:bodyPr wrap="square" rtlCol="0">
              <a:spAutoFit/>
            </a:bodyPr>
            <a:lstStyle/>
            <a:p>
              <a:pPr algn="just"/>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家国天下</a:t>
              </a:r>
            </a:p>
          </p:txBody>
        </p:sp>
        <p:grpSp>
          <p:nvGrpSpPr>
            <p:cNvPr id="26" name="组合 25"/>
            <p:cNvGrpSpPr/>
            <p:nvPr/>
          </p:nvGrpSpPr>
          <p:grpSpPr>
            <a:xfrm>
              <a:off x="213360" y="2441309"/>
              <a:ext cx="5429779" cy="3231904"/>
              <a:chOff x="1030015" y="2451141"/>
              <a:chExt cx="5429779" cy="3231904"/>
            </a:xfrm>
          </p:grpSpPr>
          <p:grpSp>
            <p:nvGrpSpPr>
              <p:cNvPr id="28" name="组合 27"/>
              <p:cNvGrpSpPr/>
              <p:nvPr/>
            </p:nvGrpSpPr>
            <p:grpSpPr>
              <a:xfrm>
                <a:off x="1030015" y="2451141"/>
                <a:ext cx="5429779" cy="1032387"/>
                <a:chOff x="1337187" y="2841523"/>
                <a:chExt cx="5429779" cy="1032387"/>
              </a:xfrm>
            </p:grpSpPr>
            <p:sp>
              <p:nvSpPr>
                <p:cNvPr id="30" name="矩形: 圆顶角 29"/>
                <p:cNvSpPr/>
                <p:nvPr/>
              </p:nvSpPr>
              <p:spPr>
                <a:xfrm>
                  <a:off x="1455175" y="2841523"/>
                  <a:ext cx="481779" cy="1032387"/>
                </a:xfrm>
                <a:prstGeom prst="round2SameRect">
                  <a:avLst>
                    <a:gd name="adj1" fmla="val 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视 频</a:t>
                  </a:r>
                </a:p>
              </p:txBody>
            </p:sp>
            <p:cxnSp>
              <p:nvCxnSpPr>
                <p:cNvPr id="31" name="直接连接符 30"/>
                <p:cNvCxnSpPr/>
                <p:nvPr/>
              </p:nvCxnSpPr>
              <p:spPr>
                <a:xfrm>
                  <a:off x="1337187" y="2841523"/>
                  <a:ext cx="5429779" cy="0"/>
                </a:xfrm>
                <a:prstGeom prst="line">
                  <a:avLst/>
                </a:prstGeom>
              </p:spPr>
              <p:style>
                <a:lnRef idx="1">
                  <a:schemeClr val="accent2"/>
                </a:lnRef>
                <a:fillRef idx="0">
                  <a:schemeClr val="accent2"/>
                </a:fillRef>
                <a:effectRef idx="0">
                  <a:schemeClr val="accent2"/>
                </a:effectRef>
                <a:fontRef idx="minor">
                  <a:schemeClr val="tx1"/>
                </a:fontRef>
              </p:style>
            </p:cxnSp>
          </p:grpSp>
          <p:cxnSp>
            <p:nvCxnSpPr>
              <p:cNvPr id="29" name="直接连接符 28"/>
              <p:cNvCxnSpPr>
                <a:stCxn id="30" idx="1"/>
              </p:cNvCxnSpPr>
              <p:nvPr/>
            </p:nvCxnSpPr>
            <p:spPr>
              <a:xfrm flipH="1">
                <a:off x="1388892" y="3483528"/>
                <a:ext cx="1" cy="2199517"/>
              </a:xfrm>
              <a:prstGeom prst="line">
                <a:avLst/>
              </a:prstGeom>
            </p:spPr>
            <p:style>
              <a:lnRef idx="1">
                <a:schemeClr val="accent2"/>
              </a:lnRef>
              <a:fillRef idx="0">
                <a:schemeClr val="accent2"/>
              </a:fillRef>
              <a:effectRef idx="0">
                <a:schemeClr val="accent2"/>
              </a:effectRef>
              <a:fontRef idx="minor">
                <a:schemeClr val="tx1"/>
              </a:fontRef>
            </p:style>
          </p:cxnSp>
        </p:grpSp>
        <p:sp>
          <p:nvSpPr>
            <p:cNvPr id="27" name="play-button_88011">
              <a:hlinkClick r:id="rId3" action="ppaction://hlinkfile"/>
            </p:cNvPr>
            <p:cNvSpPr>
              <a:spLocks noChangeAspect="1"/>
            </p:cNvSpPr>
            <p:nvPr/>
          </p:nvSpPr>
          <p:spPr bwMode="auto">
            <a:xfrm>
              <a:off x="2962909" y="4110836"/>
              <a:ext cx="609685" cy="608639"/>
            </a:xfrm>
            <a:custGeom>
              <a:avLst/>
              <a:gdLst>
                <a:gd name="connsiteX0" fmla="*/ 253085 w 597890"/>
                <a:gd name="connsiteY0" fmla="*/ 182165 h 596865"/>
                <a:gd name="connsiteX1" fmla="*/ 264324 w 597890"/>
                <a:gd name="connsiteY1" fmla="*/ 186315 h 596865"/>
                <a:gd name="connsiteX2" fmla="*/ 396856 w 597890"/>
                <a:gd name="connsiteY2" fmla="*/ 280928 h 596865"/>
                <a:gd name="connsiteX3" fmla="*/ 396856 w 597890"/>
                <a:gd name="connsiteY3" fmla="*/ 315818 h 596865"/>
                <a:gd name="connsiteX4" fmla="*/ 264324 w 597890"/>
                <a:gd name="connsiteY4" fmla="*/ 410746 h 596865"/>
                <a:gd name="connsiteX5" fmla="*/ 230640 w 597890"/>
                <a:gd name="connsiteY5" fmla="*/ 393458 h 596865"/>
                <a:gd name="connsiteX6" fmla="*/ 230640 w 597890"/>
                <a:gd name="connsiteY6" fmla="*/ 203603 h 596865"/>
                <a:gd name="connsiteX7" fmla="*/ 253085 w 597890"/>
                <a:gd name="connsiteY7" fmla="*/ 182165 h 596865"/>
                <a:gd name="connsiteX8" fmla="*/ 298964 w 597890"/>
                <a:gd name="connsiteY8" fmla="*/ 62732 h 596865"/>
                <a:gd name="connsiteX9" fmla="*/ 129267 w 597890"/>
                <a:gd name="connsiteY9" fmla="*/ 134411 h 596865"/>
                <a:gd name="connsiteX10" fmla="*/ 62837 w 597890"/>
                <a:gd name="connsiteY10" fmla="*/ 306063 h 596865"/>
                <a:gd name="connsiteX11" fmla="*/ 291093 w 597890"/>
                <a:gd name="connsiteY11" fmla="*/ 533989 h 596865"/>
                <a:gd name="connsiteX12" fmla="*/ 298964 w 597890"/>
                <a:gd name="connsiteY12" fmla="*/ 533989 h 596865"/>
                <a:gd name="connsiteX13" fmla="*/ 468346 w 597890"/>
                <a:gd name="connsiteY13" fmla="*/ 462310 h 596865"/>
                <a:gd name="connsiteX14" fmla="*/ 534776 w 597890"/>
                <a:gd name="connsiteY14" fmla="*/ 290658 h 596865"/>
                <a:gd name="connsiteX15" fmla="*/ 306520 w 597890"/>
                <a:gd name="connsiteY15" fmla="*/ 62732 h 596865"/>
                <a:gd name="connsiteX16" fmla="*/ 298964 w 597890"/>
                <a:gd name="connsiteY16" fmla="*/ 62732 h 596865"/>
                <a:gd name="connsiteX17" fmla="*/ 308724 w 597890"/>
                <a:gd name="connsiteY17" fmla="*/ 170 h 596865"/>
                <a:gd name="connsiteX18" fmla="*/ 597744 w 597890"/>
                <a:gd name="connsiteY18" fmla="*/ 288772 h 596865"/>
                <a:gd name="connsiteX19" fmla="*/ 513682 w 597890"/>
                <a:gd name="connsiteY19" fmla="*/ 506009 h 596865"/>
                <a:gd name="connsiteX20" fmla="*/ 298964 w 597890"/>
                <a:gd name="connsiteY20" fmla="*/ 596865 h 596865"/>
                <a:gd name="connsiteX21" fmla="*/ 289204 w 597890"/>
                <a:gd name="connsiteY21" fmla="*/ 596865 h 596865"/>
                <a:gd name="connsiteX22" fmla="*/ 184 w 597890"/>
                <a:gd name="connsiteY22" fmla="*/ 308264 h 596865"/>
                <a:gd name="connsiteX23" fmla="*/ 83931 w 597890"/>
                <a:gd name="connsiteY23" fmla="*/ 90712 h 596865"/>
                <a:gd name="connsiteX24" fmla="*/ 308724 w 597890"/>
                <a:gd name="connsiteY24" fmla="*/ 170 h 59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890" h="596865">
                  <a:moveTo>
                    <a:pt x="253085" y="182165"/>
                  </a:moveTo>
                  <a:cubicBezTo>
                    <a:pt x="256907" y="182406"/>
                    <a:pt x="260783" y="183722"/>
                    <a:pt x="264324" y="186315"/>
                  </a:cubicBezTo>
                  <a:lnTo>
                    <a:pt x="396856" y="280928"/>
                  </a:lnTo>
                  <a:cubicBezTo>
                    <a:pt x="408818" y="289729"/>
                    <a:pt x="408818" y="307332"/>
                    <a:pt x="396856" y="315818"/>
                  </a:cubicBezTo>
                  <a:lnTo>
                    <a:pt x="264324" y="410746"/>
                  </a:lnTo>
                  <a:cubicBezTo>
                    <a:pt x="250158" y="420804"/>
                    <a:pt x="230640" y="410746"/>
                    <a:pt x="230640" y="393458"/>
                  </a:cubicBezTo>
                  <a:lnTo>
                    <a:pt x="230640" y="203603"/>
                  </a:lnTo>
                  <a:cubicBezTo>
                    <a:pt x="230640" y="190401"/>
                    <a:pt x="241619" y="181443"/>
                    <a:pt x="253085" y="182165"/>
                  </a:cubicBezTo>
                  <a:close/>
                  <a:moveTo>
                    <a:pt x="298964" y="62732"/>
                  </a:moveTo>
                  <a:cubicBezTo>
                    <a:pt x="234423" y="62732"/>
                    <a:pt x="174289" y="88197"/>
                    <a:pt x="129267" y="134411"/>
                  </a:cubicBezTo>
                  <a:cubicBezTo>
                    <a:pt x="84560" y="180625"/>
                    <a:pt x="60948" y="241615"/>
                    <a:pt x="62837" y="306063"/>
                  </a:cubicBezTo>
                  <a:cubicBezTo>
                    <a:pt x="66930" y="429929"/>
                    <a:pt x="167047" y="529902"/>
                    <a:pt x="291093" y="533989"/>
                  </a:cubicBezTo>
                  <a:cubicBezTo>
                    <a:pt x="293612" y="533989"/>
                    <a:pt x="296131" y="533989"/>
                    <a:pt x="298964" y="533989"/>
                  </a:cubicBezTo>
                  <a:cubicBezTo>
                    <a:pt x="363191" y="533989"/>
                    <a:pt x="423639" y="508524"/>
                    <a:pt x="468346" y="462310"/>
                  </a:cubicBezTo>
                  <a:cubicBezTo>
                    <a:pt x="513367" y="416096"/>
                    <a:pt x="536665" y="355106"/>
                    <a:pt x="534776" y="290658"/>
                  </a:cubicBezTo>
                  <a:cubicBezTo>
                    <a:pt x="530683" y="166792"/>
                    <a:pt x="430566" y="66819"/>
                    <a:pt x="306520" y="62732"/>
                  </a:cubicBezTo>
                  <a:cubicBezTo>
                    <a:pt x="304002" y="62732"/>
                    <a:pt x="301483" y="62732"/>
                    <a:pt x="298964" y="62732"/>
                  </a:cubicBezTo>
                  <a:close/>
                  <a:moveTo>
                    <a:pt x="308724" y="170"/>
                  </a:moveTo>
                  <a:cubicBezTo>
                    <a:pt x="465827" y="4886"/>
                    <a:pt x="592706" y="131896"/>
                    <a:pt x="597744" y="288772"/>
                  </a:cubicBezTo>
                  <a:cubicBezTo>
                    <a:pt x="600262" y="370197"/>
                    <a:pt x="570353" y="447534"/>
                    <a:pt x="513682" y="506009"/>
                  </a:cubicBezTo>
                  <a:cubicBezTo>
                    <a:pt x="456697" y="564798"/>
                    <a:pt x="380507" y="596865"/>
                    <a:pt x="298964" y="596865"/>
                  </a:cubicBezTo>
                  <a:cubicBezTo>
                    <a:pt x="295501" y="596865"/>
                    <a:pt x="292353" y="596865"/>
                    <a:pt x="289204" y="596865"/>
                  </a:cubicBezTo>
                  <a:cubicBezTo>
                    <a:pt x="132101" y="591835"/>
                    <a:pt x="4907" y="465140"/>
                    <a:pt x="184" y="308264"/>
                  </a:cubicBezTo>
                  <a:cubicBezTo>
                    <a:pt x="-2649" y="226525"/>
                    <a:pt x="27260" y="149187"/>
                    <a:pt x="83931" y="90712"/>
                  </a:cubicBezTo>
                  <a:cubicBezTo>
                    <a:pt x="143120" y="29722"/>
                    <a:pt x="223088" y="-2659"/>
                    <a:pt x="308724" y="170"/>
                  </a:cubicBezTo>
                  <a:close/>
                </a:path>
              </a:pathLst>
            </a:custGeom>
            <a:solidFill>
              <a:schemeClr val="bg1"/>
            </a:solidFill>
            <a:ln>
              <a:noFill/>
            </a:ln>
            <a:effectLst>
              <a:outerShdw blurRad="50800" dist="38100" dir="2700000" algn="tl" rotWithShape="0">
                <a:prstClr val="black">
                  <a:alpha val="40000"/>
                </a:prstClr>
              </a:outerShdw>
            </a:effectLst>
          </p:spPr>
        </p:sp>
      </p:grpSp>
      <p:sp>
        <p:nvSpPr>
          <p:cNvPr id="12" name="文本框 11"/>
          <p:cNvSpPr txBox="1"/>
          <p:nvPr/>
        </p:nvSpPr>
        <p:spPr>
          <a:xfrm>
            <a:off x="710400" y="1819572"/>
            <a:ext cx="5851765" cy="46037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强调道德修养，注重道德践履</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6"/>
          <p:cNvSpPr txBox="1"/>
          <p:nvPr/>
        </p:nvSpPr>
        <p:spPr>
          <a:xfrm>
            <a:off x="2213267" y="513400"/>
            <a:ext cx="9322800" cy="1153795"/>
          </a:xfrm>
          <a:prstGeom prst="rect">
            <a:avLst/>
          </a:prstGeom>
          <a:noFill/>
        </p:spPr>
        <p:txBody>
          <a:bodyPr wrap="square" lIns="121917" tIns="60958" rIns="121917" bIns="60958">
            <a:spAutoFit/>
          </a:bodyPr>
          <a:lstStyle/>
          <a:p>
            <a:pPr algn="just">
              <a:lnSpc>
                <a:spcPct val="120000"/>
              </a:lnSpc>
              <a:defRPr/>
            </a:pPr>
            <a:r>
              <a:rPr lang="zh-CN" altLang="en-US" sz="2800" b="1" kern="0" spc="200" dirty="0">
                <a:solidFill>
                  <a:schemeClr val="tx1"/>
                </a:solidFill>
                <a:latin typeface="微软雅黑" panose="020B0503020204020204" pitchFamily="34" charset="-122"/>
                <a:ea typeface="微软雅黑" panose="020B0503020204020204" pitchFamily="34" charset="-122"/>
              </a:rPr>
              <a:t>思考</a:t>
            </a:r>
            <a:r>
              <a:rPr lang="en-US" altLang="zh-CN" sz="2800" b="1" kern="0" spc="200" dirty="0">
                <a:solidFill>
                  <a:schemeClr val="tx1"/>
                </a:solidFill>
                <a:latin typeface="微软雅黑" panose="020B0503020204020204" pitchFamily="34" charset="-122"/>
                <a:ea typeface="微软雅黑" panose="020B0503020204020204" pitchFamily="34" charset="-122"/>
              </a:rPr>
              <a:t>: </a:t>
            </a:r>
            <a:r>
              <a:rPr lang="zh-CN" altLang="en-US" sz="2800" b="1" kern="0" spc="200" dirty="0">
                <a:solidFill>
                  <a:schemeClr val="tx1"/>
                </a:solidFill>
                <a:latin typeface="微软雅黑" panose="020B0503020204020204" pitchFamily="34" charset="-122"/>
                <a:ea typeface="微软雅黑" panose="020B0503020204020204" pitchFamily="34" charset="-122"/>
              </a:rPr>
              <a:t>为什么要继承和弘扬中华民族传统美德</a:t>
            </a:r>
          </a:p>
          <a:p>
            <a:pPr algn="just">
              <a:lnSpc>
                <a:spcPct val="120000"/>
              </a:lnSpc>
              <a:defRPr/>
            </a:pPr>
            <a:r>
              <a:rPr lang="zh-CN" altLang="en-US" sz="2800" b="1" dirty="0">
                <a:solidFill>
                  <a:srgbClr val="FFC000"/>
                </a:solidFill>
                <a:latin typeface="微软雅黑" panose="020B0503020204020204" pitchFamily="34" charset="-122"/>
                <a:ea typeface="微软雅黑" panose="020B0503020204020204" pitchFamily="34" charset="-122"/>
                <a:sym typeface="+mn-ea"/>
              </a:rPr>
              <a:t>故事案例：</a:t>
            </a:r>
            <a:r>
              <a:rPr lang="zh-CN" altLang="en-US" sz="2800" b="1" dirty="0">
                <a:solidFill>
                  <a:srgbClr val="C00000"/>
                </a:solidFill>
                <a:sym typeface="+mn-ea"/>
              </a:rPr>
              <a:t>抗击侵略的伟大民族英雄</a:t>
            </a:r>
            <a:r>
              <a:rPr lang="en-US" altLang="zh-CN" sz="2800" b="1" dirty="0">
                <a:solidFill>
                  <a:srgbClr val="C00000"/>
                </a:solidFill>
                <a:sym typeface="+mn-ea"/>
              </a:rPr>
              <a:t>——</a:t>
            </a:r>
            <a:r>
              <a:rPr lang="zh-CN" altLang="en-US" sz="2800" b="1" dirty="0">
                <a:solidFill>
                  <a:srgbClr val="C00000"/>
                </a:solidFill>
                <a:sym typeface="+mn-ea"/>
              </a:rPr>
              <a:t>文天祥</a:t>
            </a:r>
            <a:endParaRPr lang="zh-CN" altLang="en-US" sz="2800" b="1" kern="0" spc="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extBox 1"/>
          <p:cNvSpPr txBox="1"/>
          <p:nvPr/>
        </p:nvSpPr>
        <p:spPr>
          <a:xfrm>
            <a:off x="401430" y="1829724"/>
            <a:ext cx="11452443" cy="4154170"/>
          </a:xfrm>
          <a:prstGeom prst="rect">
            <a:avLst/>
          </a:prstGeom>
          <a:noFill/>
        </p:spPr>
        <p:txBody>
          <a:bodyPr wrap="square" rtlCol="0">
            <a:spAutoFit/>
          </a:bodyPr>
          <a:lstStyle/>
          <a:p>
            <a:r>
              <a:rPr lang="zh-CN" altLang="en-US" sz="2400" dirty="0"/>
              <a:t>　　</a:t>
            </a:r>
            <a:r>
              <a:rPr lang="zh-CN" altLang="en-US" sz="2000" dirty="0"/>
              <a:t>元世祖至元十九年（</a:t>
            </a:r>
            <a:r>
              <a:rPr lang="en-US" altLang="zh-CN" sz="2000" dirty="0"/>
              <a:t>1282</a:t>
            </a:r>
            <a:r>
              <a:rPr lang="zh-CN" altLang="en-US" sz="2000" dirty="0"/>
              <a:t>）三月，权臣阿合马被刺，元世祖下令籍没阿合马的家财、追查阿合马的罪恶，并任命和礼霍孙为右丞相。和礼霍孙提出以儒家思想治国，颇得元世祖赞同。八月，元世祖问议事大臣：「南方、北方宰相，谁是贤能？」群臣回答：「北人无如耶律楚材，南人无如文天祥。」于是，元世祖下了一道命令，打算授予文天祥高官显位。文天祥的一些降元旧友立即向文天祥通报了此事，并劝说文天祥投降，但遭到文天祥的拒绝。十二月八日，元世祖召见文天祥，亲自劝降。文天祥对元世祖仍然是长揖不跪。元世祖也没有强迫他下跪，只是说：「你在这里的日子久了，如能改心易虑，用效忠宋朝的忠心对朕，那朕可以在中书省给你一个位置。」文天祥回答：「我是大宋的宰相。国家灭亡了，我只求速死。不当久生。」元世祖又问：「那你愿意怎么样？」文天祥回答：「但愿一死足矣！」元世祖十分气恼，于是下令立即处死文天祥。次日，文天祥被押解到柴巿口刑场。监斩官问：「丞相还有甚么话要说？回奏还能免死。」文天祥喝道：「死就死，还有甚么可说的？」他问监斩官：「哪边是南方？」有人给他指了方向，文天祥向南方跪拜，说：「我的事情完结了，心中无愧了！」于是引颈就刑，从容就义。死后在他的带中发现一首诗：「孔曰成仁，孟曰取义，唯其义尽，所以仁至。读圣贤书，所学何事？而今而后，庶几无愧。」文天祥死时年仅四十七岁。</a:t>
            </a:r>
          </a:p>
        </p:txBody>
      </p:sp>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1"/>
          <p:cNvSpPr txBox="1"/>
          <p:nvPr/>
        </p:nvSpPr>
        <p:spPr>
          <a:xfrm>
            <a:off x="710400" y="2036107"/>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道德遗产的继承</a:t>
            </a:r>
          </a:p>
        </p:txBody>
      </p:sp>
      <p:grpSp>
        <p:nvGrpSpPr>
          <p:cNvPr id="7" name="组合 6"/>
          <p:cNvGrpSpPr/>
          <p:nvPr/>
        </p:nvGrpSpPr>
        <p:grpSpPr>
          <a:xfrm>
            <a:off x="953284" y="3061767"/>
            <a:ext cx="10285431" cy="2457576"/>
            <a:chOff x="928000" y="2917388"/>
            <a:chExt cx="10285431" cy="2457576"/>
          </a:xfrm>
        </p:grpSpPr>
        <p:sp>
          <p:nvSpPr>
            <p:cNvPr id="11" name="文本框 10"/>
            <p:cNvSpPr txBox="1"/>
            <p:nvPr/>
          </p:nvSpPr>
          <p:spPr>
            <a:xfrm>
              <a:off x="5767350" y="2967790"/>
              <a:ext cx="5261520" cy="2243050"/>
            </a:xfrm>
            <a:prstGeom prst="rect">
              <a:avLst/>
            </a:prstGeom>
            <a:noFill/>
          </p:spPr>
          <p:txBody>
            <a:bodyPr wrap="square" rtlCol="0">
              <a:spAutoFit/>
            </a:bodyPr>
            <a:lstStyle/>
            <a:p>
              <a:pPr indent="622935" algn="just">
                <a:lnSpc>
                  <a:spcPct val="150000"/>
                </a:lnSpc>
              </a:pPr>
              <a:r>
                <a:rPr lang="zh-CN" altLang="en-US" sz="2400" spc="-100" dirty="0">
                  <a:latin typeface="微软雅黑" panose="020B0503020204020204" pitchFamily="34" charset="-122"/>
                  <a:ea typeface="微软雅黑" panose="020B0503020204020204" pitchFamily="34" charset="-122"/>
                  <a:sym typeface="微软雅黑" panose="020B0503020204020204" pitchFamily="34" charset="-122"/>
                </a:rPr>
                <a:t>在社会历史的发展过程中，一定的道德主体吸收传统的道德原则、规范、价值观念，具有道德联系性，反映了道德的稳定性和连续性。</a:t>
              </a:r>
            </a:p>
          </p:txBody>
        </p:sp>
        <p:grpSp>
          <p:nvGrpSpPr>
            <p:cNvPr id="6" name="组合 5"/>
            <p:cNvGrpSpPr/>
            <p:nvPr/>
          </p:nvGrpSpPr>
          <p:grpSpPr>
            <a:xfrm>
              <a:off x="928000" y="2917388"/>
              <a:ext cx="10285431" cy="2457576"/>
              <a:chOff x="928000" y="2917388"/>
              <a:chExt cx="10285431" cy="2457576"/>
            </a:xfrm>
          </p:grpSpPr>
          <p:pic>
            <p:nvPicPr>
              <p:cNvPr id="3" name="图片 2"/>
              <p:cNvPicPr>
                <a:picLocks noChangeAspect="1"/>
              </p:cNvPicPr>
              <p:nvPr/>
            </p:nvPicPr>
            <p:blipFill>
              <a:blip r:embed="rId5"/>
              <a:stretch>
                <a:fillRect/>
              </a:stretch>
            </p:blipFill>
            <p:spPr>
              <a:xfrm>
                <a:off x="928000" y="2917388"/>
                <a:ext cx="4654789" cy="2457576"/>
              </a:xfrm>
              <a:prstGeom prst="rect">
                <a:avLst/>
              </a:prstGeom>
            </p:spPr>
          </p:pic>
          <p:sp>
            <p:nvSpPr>
              <p:cNvPr id="5" name="矩形 4"/>
              <p:cNvSpPr/>
              <p:nvPr/>
            </p:nvSpPr>
            <p:spPr>
              <a:xfrm>
                <a:off x="5486400" y="2999874"/>
                <a:ext cx="5727031" cy="2261937"/>
              </a:xfrm>
              <a:prstGeom prst="rect">
                <a:avLst/>
              </a:prstGeom>
              <a:noFill/>
              <a:ln w="28575">
                <a:solidFill>
                  <a:srgbClr val="B4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中华传统美德的创造性转化和创新性发展</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 name="文本框 1"/>
          <p:cNvSpPr txBox="1"/>
          <p:nvPr/>
        </p:nvSpPr>
        <p:spPr>
          <a:xfrm>
            <a:off x="886863" y="2535425"/>
            <a:ext cx="5536316" cy="1689052"/>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由于在传承中需要对道德遗产进行拣选、改造、融合、创新，因而它是一种批判的继承。</a:t>
            </a:r>
          </a:p>
        </p:txBody>
      </p:sp>
      <p:pic>
        <p:nvPicPr>
          <p:cNvPr id="8" name="图片 7"/>
          <p:cNvPicPr>
            <a:picLocks noChangeAspect="1"/>
          </p:cNvPicPr>
          <p:nvPr/>
        </p:nvPicPr>
        <p:blipFill>
          <a:blip r:embed="rId5">
            <a:clrChange>
              <a:clrFrom>
                <a:srgbClr val="FFFFFF"/>
              </a:clrFrom>
              <a:clrTo>
                <a:srgbClr val="FFFFFF">
                  <a:alpha val="0"/>
                </a:srgbClr>
              </a:clrTo>
            </a:clrChange>
          </a:blip>
          <a:stretch>
            <a:fillRect/>
          </a:stretch>
        </p:blipFill>
        <p:spPr>
          <a:xfrm>
            <a:off x="6562165" y="2050404"/>
            <a:ext cx="5204621" cy="4684159"/>
          </a:xfrm>
          <a:prstGeom prst="rect">
            <a:avLst/>
          </a:prstGeom>
        </p:spPr>
      </p:pic>
      <p:sp>
        <p:nvSpPr>
          <p:cNvPr id="9" name="文本框 8"/>
          <p:cNvSpPr txBox="1"/>
          <p:nvPr/>
        </p:nvSpPr>
        <p:spPr>
          <a:xfrm>
            <a:off x="710400" y="1837987"/>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道德遗产的继承</a:t>
            </a:r>
          </a:p>
        </p:txBody>
      </p:sp>
      <p:sp>
        <p:nvSpPr>
          <p:cNvPr id="15" name="文本框 14"/>
          <p:cNvSpPr txBox="1"/>
          <p:nvPr/>
        </p:nvSpPr>
        <p:spPr>
          <a:xfrm>
            <a:off x="886863" y="4669025"/>
            <a:ext cx="5536316" cy="1689052"/>
          </a:xfrm>
          <a:prstGeom prst="rect">
            <a:avLst/>
          </a:prstGeom>
          <a:noFill/>
        </p:spPr>
        <p:txBody>
          <a:bodyPr wrap="square" rtlCol="0">
            <a:spAutoFit/>
          </a:bodyPr>
          <a:lstStyle/>
          <a:p>
            <a:pPr indent="622935" algn="just">
              <a:lnSpc>
                <a:spcPct val="150000"/>
              </a:lnSpc>
            </a:pPr>
            <a:r>
              <a:rPr lang="zh-CN" altLang="en-US" sz="2400" b="1" dirty="0">
                <a:solidFill>
                  <a:schemeClr val="accent2">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道德遗产的传承</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是人类社会存在和发展的重要纽带，维护这一传承的重要手段就是道德教育。</a:t>
            </a:r>
          </a:p>
        </p:txBody>
      </p:sp>
      <p:sp>
        <p:nvSpPr>
          <p:cNvPr id="5"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中华传统美德的创造性转化和创新性发展</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886863" y="4446751"/>
            <a:ext cx="5536316" cy="0"/>
          </a:xfrm>
          <a:prstGeom prst="line">
            <a:avLst/>
          </a:prstGeom>
          <a:ln w="28575">
            <a:solidFill>
              <a:srgbClr val="C000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1"/>
          <p:cNvSpPr txBox="1"/>
          <p:nvPr/>
        </p:nvSpPr>
        <p:spPr>
          <a:xfrm>
            <a:off x="710400" y="1819572"/>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道德具有鲜明的两重性</a:t>
            </a:r>
          </a:p>
        </p:txBody>
      </p:sp>
      <p:sp>
        <p:nvSpPr>
          <p:cNvPr id="11" name="文本框 10"/>
          <p:cNvSpPr txBox="1"/>
          <p:nvPr/>
        </p:nvSpPr>
        <p:spPr>
          <a:xfrm>
            <a:off x="6412994" y="4016360"/>
            <a:ext cx="5070150" cy="2243050"/>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应秉持“吸取精华、摒弃糟粕”的原则，坚持古为今用、推陈出新，努力实现中华传统美德的创造性转化和创新性发展。</a:t>
            </a:r>
          </a:p>
        </p:txBody>
      </p:sp>
      <p:pic>
        <p:nvPicPr>
          <p:cNvPr id="3074" name="Picture 2"/>
          <p:cNvPicPr>
            <a:picLocks noChangeAspect="1" noChangeArrowheads="1"/>
          </p:cNvPicPr>
          <p:nvPr/>
        </p:nvPicPr>
        <p:blipFill>
          <a:blip r:embed="rId5">
            <a:clrChange>
              <a:clrFrom>
                <a:srgbClr val="FBFDFA"/>
              </a:clrFrom>
              <a:clrTo>
                <a:srgbClr val="FBFDFA">
                  <a:alpha val="0"/>
                </a:srgbClr>
              </a:clrTo>
            </a:clrChange>
            <a:extLst>
              <a:ext uri="{28A0092B-C50C-407E-A947-70E740481C1C}">
                <a14:useLocalDpi xmlns:a14="http://schemas.microsoft.com/office/drawing/2010/main" val="0"/>
              </a:ext>
            </a:extLst>
          </a:blip>
          <a:srcRect/>
          <a:stretch>
            <a:fillRect/>
          </a:stretch>
        </p:blipFill>
        <p:spPr bwMode="auto">
          <a:xfrm>
            <a:off x="446489" y="2535425"/>
            <a:ext cx="5966505" cy="397767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8099820" y="2280947"/>
            <a:ext cx="1695229" cy="1695843"/>
            <a:chOff x="7713387" y="2042383"/>
            <a:chExt cx="1695229" cy="1695843"/>
          </a:xfrm>
        </p:grpSpPr>
        <p:sp>
          <p:nvSpPr>
            <p:cNvPr id="3" name="Arc 2"/>
            <p:cNvSpPr/>
            <p:nvPr/>
          </p:nvSpPr>
          <p:spPr>
            <a:xfrm flipV="1">
              <a:off x="7713387" y="2042383"/>
              <a:ext cx="1695229" cy="1695843"/>
            </a:xfrm>
            <a:prstGeom prst="arc">
              <a:avLst>
                <a:gd name="adj1" fmla="val 17688587"/>
                <a:gd name="adj2" fmla="val 14471894"/>
              </a:avLst>
            </a:prstGeom>
            <a:noFill/>
            <a:ln w="127000" cap="flat" cmpd="sng" algn="ctr">
              <a:solidFill>
                <a:srgbClr val="C00000"/>
              </a:solidFill>
              <a:prstDash val="solid"/>
              <a:headEnd type="none" w="sm" len="sm"/>
              <a:tailEnd type="oval" w="sm" len="sm"/>
            </a:ln>
            <a:effectLst/>
          </p:spPr>
          <p:txBody>
            <a:bodyPr lIns="91422" tIns="45711" rIns="91422" bIns="45711"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accent1">
                    <a:lumMod val="50000"/>
                  </a:schemeClr>
                </a:solidFill>
                <a:effectLst/>
                <a:uLnTx/>
                <a:uFillTx/>
                <a:latin typeface="Calibri" panose="020F0502020204030204"/>
                <a:ea typeface="+mn-ea"/>
                <a:cs typeface="+mn-cs"/>
              </a:endParaRPr>
            </a:p>
          </p:txBody>
        </p:sp>
        <p:sp>
          <p:nvSpPr>
            <p:cNvPr id="6" name="矩形 5"/>
            <p:cNvSpPr/>
            <p:nvPr/>
          </p:nvSpPr>
          <p:spPr>
            <a:xfrm>
              <a:off x="7878763" y="2659472"/>
              <a:ext cx="1364476" cy="461665"/>
            </a:xfrm>
            <a:prstGeom prst="rect">
              <a:avLst/>
            </a:prstGeom>
          </p:spPr>
          <p:txBody>
            <a:bodyPr wrap="none">
              <a:spAutoFit/>
            </a:bodyPr>
            <a:lstStyle/>
            <a:p>
              <a:r>
                <a:rPr lang="zh-CN" altLang="en-US" sz="2400" b="1" spc="-1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批判继承</a:t>
              </a:r>
            </a:p>
          </p:txBody>
        </p:sp>
      </p:grpSp>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中华传统美德的创造性转化和创新性发展</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5" name="图片 4"/>
          <p:cNvPicPr>
            <a:picLocks noChangeAspect="1"/>
          </p:cNvPicPr>
          <p:nvPr/>
        </p:nvPicPr>
        <p:blipFill>
          <a:blip r:embed="rId5"/>
          <a:stretch>
            <a:fillRect/>
          </a:stretch>
        </p:blipFill>
        <p:spPr>
          <a:xfrm>
            <a:off x="6753591" y="3226452"/>
            <a:ext cx="4658591" cy="2889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文本框 11"/>
          <p:cNvSpPr txBox="1"/>
          <p:nvPr/>
        </p:nvSpPr>
        <p:spPr>
          <a:xfrm>
            <a:off x="710400" y="1819572"/>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道德具有鲜明的两重性</a:t>
            </a:r>
          </a:p>
        </p:txBody>
      </p:sp>
      <p:grpSp>
        <p:nvGrpSpPr>
          <p:cNvPr id="6" name="组合 5"/>
          <p:cNvGrpSpPr/>
          <p:nvPr/>
        </p:nvGrpSpPr>
        <p:grpSpPr>
          <a:xfrm>
            <a:off x="710400" y="2700673"/>
            <a:ext cx="5504107" cy="3357909"/>
            <a:chOff x="960861" y="2796925"/>
            <a:chExt cx="5504107" cy="3357909"/>
          </a:xfrm>
        </p:grpSpPr>
        <p:grpSp>
          <p:nvGrpSpPr>
            <p:cNvPr id="3" name="组合 2"/>
            <p:cNvGrpSpPr/>
            <p:nvPr/>
          </p:nvGrpSpPr>
          <p:grpSpPr>
            <a:xfrm>
              <a:off x="960861" y="2796925"/>
              <a:ext cx="5504107" cy="3357909"/>
              <a:chOff x="1390650" y="2973388"/>
              <a:chExt cx="5504107" cy="3357909"/>
            </a:xfrm>
          </p:grpSpPr>
          <p:sp>
            <p:nvSpPr>
              <p:cNvPr id="7" name="任意多边形 40"/>
              <p:cNvSpPr/>
              <p:nvPr/>
            </p:nvSpPr>
            <p:spPr>
              <a:xfrm rot="16200000">
                <a:off x="1471613" y="2892425"/>
                <a:ext cx="1123950" cy="1285875"/>
              </a:xfrm>
              <a:custGeom>
                <a:avLst/>
                <a:gdLst>
                  <a:gd name="connsiteX0" fmla="*/ 1124940 w 1124940"/>
                  <a:gd name="connsiteY0" fmla="*/ 116068 h 1285647"/>
                  <a:gd name="connsiteX1" fmla="*/ 1124940 w 1124940"/>
                  <a:gd name="connsiteY1" fmla="*/ 580324 h 1285647"/>
                  <a:gd name="connsiteX2" fmla="*/ 1008872 w 1124940"/>
                  <a:gd name="connsiteY2" fmla="*/ 696392 h 1285647"/>
                  <a:gd name="connsiteX3" fmla="*/ 857097 w 1124940"/>
                  <a:gd name="connsiteY3" fmla="*/ 696392 h 1285647"/>
                  <a:gd name="connsiteX4" fmla="*/ 857097 w 1124940"/>
                  <a:gd name="connsiteY4" fmla="*/ 696394 h 1285647"/>
                  <a:gd name="connsiteX5" fmla="*/ 544617 w 1124940"/>
                  <a:gd name="connsiteY5" fmla="*/ 696394 h 1285647"/>
                  <a:gd name="connsiteX6" fmla="*/ 428549 w 1124940"/>
                  <a:gd name="connsiteY6" fmla="*/ 812462 h 1285647"/>
                  <a:gd name="connsiteX7" fmla="*/ 428549 w 1124940"/>
                  <a:gd name="connsiteY7" fmla="*/ 1276719 h 1285647"/>
                  <a:gd name="connsiteX8" fmla="*/ 430351 w 1124940"/>
                  <a:gd name="connsiteY8" fmla="*/ 1285647 h 1285647"/>
                  <a:gd name="connsiteX9" fmla="*/ 133924 w 1124940"/>
                  <a:gd name="connsiteY9" fmla="*/ 1285647 h 1285647"/>
                  <a:gd name="connsiteX10" fmla="*/ 0 w 1124940"/>
                  <a:gd name="connsiteY10" fmla="*/ 1151723 h 1285647"/>
                  <a:gd name="connsiteX11" fmla="*/ 0 w 1124940"/>
                  <a:gd name="connsiteY11" fmla="*/ 803555 h 1285647"/>
                  <a:gd name="connsiteX12" fmla="*/ 258909 w 1124940"/>
                  <a:gd name="connsiteY12" fmla="*/ 803555 h 1285647"/>
                  <a:gd name="connsiteX13" fmla="*/ 374981 w 1124940"/>
                  <a:gd name="connsiteY13" fmla="*/ 687483 h 1285647"/>
                  <a:gd name="connsiteX14" fmla="*/ 374981 w 1124940"/>
                  <a:gd name="connsiteY14" fmla="*/ 580329 h 1285647"/>
                  <a:gd name="connsiteX15" fmla="*/ 374980 w 1124940"/>
                  <a:gd name="connsiteY15" fmla="*/ 580324 h 1285647"/>
                  <a:gd name="connsiteX16" fmla="*/ 374980 w 1124940"/>
                  <a:gd name="connsiteY16" fmla="*/ 116068 h 1285647"/>
                  <a:gd name="connsiteX17" fmla="*/ 491048 w 1124940"/>
                  <a:gd name="connsiteY17" fmla="*/ 0 h 1285647"/>
                  <a:gd name="connsiteX18" fmla="*/ 1008872 w 1124940"/>
                  <a:gd name="connsiteY18" fmla="*/ 0 h 1285647"/>
                  <a:gd name="connsiteX19" fmla="*/ 1124940 w 1124940"/>
                  <a:gd name="connsiteY19" fmla="*/ 116068 h 128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4940" h="1285647">
                    <a:moveTo>
                      <a:pt x="1124940" y="116068"/>
                    </a:moveTo>
                    <a:lnTo>
                      <a:pt x="1124940" y="580324"/>
                    </a:lnTo>
                    <a:cubicBezTo>
                      <a:pt x="1124940" y="644427"/>
                      <a:pt x="1072975" y="696392"/>
                      <a:pt x="1008872" y="696392"/>
                    </a:cubicBezTo>
                    <a:lnTo>
                      <a:pt x="857097" y="696392"/>
                    </a:lnTo>
                    <a:lnTo>
                      <a:pt x="857097" y="696394"/>
                    </a:lnTo>
                    <a:lnTo>
                      <a:pt x="544617" y="696394"/>
                    </a:lnTo>
                    <a:cubicBezTo>
                      <a:pt x="480514" y="696394"/>
                      <a:pt x="428549" y="748359"/>
                      <a:pt x="428549" y="812462"/>
                    </a:cubicBezTo>
                    <a:lnTo>
                      <a:pt x="428549" y="1276719"/>
                    </a:lnTo>
                    <a:lnTo>
                      <a:pt x="430351" y="1285647"/>
                    </a:lnTo>
                    <a:lnTo>
                      <a:pt x="133924" y="1285647"/>
                    </a:lnTo>
                    <a:cubicBezTo>
                      <a:pt x="59960" y="1285647"/>
                      <a:pt x="0" y="1225687"/>
                      <a:pt x="0" y="1151723"/>
                    </a:cubicBezTo>
                    <a:lnTo>
                      <a:pt x="0" y="803555"/>
                    </a:lnTo>
                    <a:lnTo>
                      <a:pt x="258909" y="803555"/>
                    </a:lnTo>
                    <a:cubicBezTo>
                      <a:pt x="323014" y="803555"/>
                      <a:pt x="374981" y="751588"/>
                      <a:pt x="374981" y="687483"/>
                    </a:cubicBezTo>
                    <a:lnTo>
                      <a:pt x="374981" y="580329"/>
                    </a:lnTo>
                    <a:lnTo>
                      <a:pt x="374980" y="580324"/>
                    </a:lnTo>
                    <a:lnTo>
                      <a:pt x="374980" y="116068"/>
                    </a:lnTo>
                    <a:cubicBezTo>
                      <a:pt x="374980" y="51965"/>
                      <a:pt x="426945" y="0"/>
                      <a:pt x="491048" y="0"/>
                    </a:cubicBezTo>
                    <a:lnTo>
                      <a:pt x="1008872" y="0"/>
                    </a:lnTo>
                    <a:cubicBezTo>
                      <a:pt x="1072975" y="0"/>
                      <a:pt x="1124940" y="51965"/>
                      <a:pt x="1124940" y="116068"/>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1" name="任意多边形 32"/>
              <p:cNvSpPr/>
              <p:nvPr/>
            </p:nvSpPr>
            <p:spPr>
              <a:xfrm>
                <a:off x="1460068" y="3070759"/>
                <a:ext cx="532475" cy="532475"/>
              </a:xfrm>
              <a:custGeom>
                <a:avLst/>
                <a:gdLst>
                  <a:gd name="connsiteX0" fmla="*/ 88748 w 532475"/>
                  <a:gd name="connsiteY0" fmla="*/ 0 h 532475"/>
                  <a:gd name="connsiteX1" fmla="*/ 443727 w 532475"/>
                  <a:gd name="connsiteY1" fmla="*/ 0 h 532475"/>
                  <a:gd name="connsiteX2" fmla="*/ 532475 w 532475"/>
                  <a:gd name="connsiteY2" fmla="*/ 88748 h 532475"/>
                  <a:gd name="connsiteX3" fmla="*/ 532475 w 532475"/>
                  <a:gd name="connsiteY3" fmla="*/ 443727 h 532475"/>
                  <a:gd name="connsiteX4" fmla="*/ 443727 w 532475"/>
                  <a:gd name="connsiteY4" fmla="*/ 532475 h 532475"/>
                  <a:gd name="connsiteX5" fmla="*/ 88748 w 532475"/>
                  <a:gd name="connsiteY5" fmla="*/ 532475 h 532475"/>
                  <a:gd name="connsiteX6" fmla="*/ 0 w 532475"/>
                  <a:gd name="connsiteY6" fmla="*/ 443727 h 532475"/>
                  <a:gd name="connsiteX7" fmla="*/ 0 w 532475"/>
                  <a:gd name="connsiteY7" fmla="*/ 88748 h 532475"/>
                  <a:gd name="connsiteX8" fmla="*/ 88748 w 532475"/>
                  <a:gd name="connsiteY8" fmla="*/ 0 h 5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475" h="532475">
                    <a:moveTo>
                      <a:pt x="88748" y="0"/>
                    </a:moveTo>
                    <a:lnTo>
                      <a:pt x="443727" y="0"/>
                    </a:lnTo>
                    <a:cubicBezTo>
                      <a:pt x="492741" y="0"/>
                      <a:pt x="532475" y="39734"/>
                      <a:pt x="532475" y="88748"/>
                    </a:cubicBezTo>
                    <a:lnTo>
                      <a:pt x="532475" y="443727"/>
                    </a:lnTo>
                    <a:cubicBezTo>
                      <a:pt x="532475" y="492741"/>
                      <a:pt x="492741" y="532475"/>
                      <a:pt x="443727" y="532475"/>
                    </a:cubicBezTo>
                    <a:lnTo>
                      <a:pt x="88748" y="532475"/>
                    </a:lnTo>
                    <a:cubicBezTo>
                      <a:pt x="39734" y="532475"/>
                      <a:pt x="0" y="492741"/>
                      <a:pt x="0" y="443727"/>
                    </a:cubicBezTo>
                    <a:lnTo>
                      <a:pt x="0" y="88748"/>
                    </a:lnTo>
                    <a:cubicBezTo>
                      <a:pt x="0" y="39734"/>
                      <a:pt x="39734" y="0"/>
                      <a:pt x="88748" y="0"/>
                    </a:cubicBezTo>
                    <a:close/>
                  </a:path>
                </a:pathLst>
              </a:custGeom>
              <a:solidFill>
                <a:schemeClr val="bg1"/>
              </a:solidFill>
              <a:ln>
                <a:noFill/>
              </a:ln>
              <a:effectLst>
                <a:innerShdw blurRad="63500" dist="25400" dir="378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2800" b="1" spc="-1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一</a:t>
                </a:r>
                <a:endParaRPr lang="zh-CN" altLang="en-US" sz="2800" b="1" dirty="0">
                  <a:ln w="10541" cmpd="sng">
                    <a:noFill/>
                    <a:prstDash val="solid"/>
                  </a:ln>
                  <a:solidFill>
                    <a:schemeClr val="accent1">
                      <a:lumMod val="50000"/>
                    </a:schemeClr>
                  </a:solidFill>
                </a:endParaRPr>
              </a:p>
            </p:txBody>
          </p:sp>
          <p:sp>
            <p:nvSpPr>
              <p:cNvPr id="20" name="任意多边形 45"/>
              <p:cNvSpPr/>
              <p:nvPr/>
            </p:nvSpPr>
            <p:spPr>
              <a:xfrm>
                <a:off x="2193925" y="3620587"/>
                <a:ext cx="4700832" cy="2710710"/>
              </a:xfrm>
              <a:custGeom>
                <a:avLst/>
                <a:gdLst>
                  <a:gd name="connsiteX0" fmla="*/ 196422 w 1178510"/>
                  <a:gd name="connsiteY0" fmla="*/ 0 h 1553488"/>
                  <a:gd name="connsiteX1" fmla="*/ 982088 w 1178510"/>
                  <a:gd name="connsiteY1" fmla="*/ 0 h 1553488"/>
                  <a:gd name="connsiteX2" fmla="*/ 1178510 w 1178510"/>
                  <a:gd name="connsiteY2" fmla="*/ 196422 h 1553488"/>
                  <a:gd name="connsiteX3" fmla="*/ 1178510 w 1178510"/>
                  <a:gd name="connsiteY3" fmla="*/ 1357066 h 1553488"/>
                  <a:gd name="connsiteX4" fmla="*/ 982088 w 1178510"/>
                  <a:gd name="connsiteY4" fmla="*/ 1553488 h 1553488"/>
                  <a:gd name="connsiteX5" fmla="*/ 196422 w 1178510"/>
                  <a:gd name="connsiteY5" fmla="*/ 1553488 h 1553488"/>
                  <a:gd name="connsiteX6" fmla="*/ 0 w 1178510"/>
                  <a:gd name="connsiteY6" fmla="*/ 1357066 h 1553488"/>
                  <a:gd name="connsiteX7" fmla="*/ 0 w 1178510"/>
                  <a:gd name="connsiteY7" fmla="*/ 196422 h 1553488"/>
                  <a:gd name="connsiteX8" fmla="*/ 196422 w 1178510"/>
                  <a:gd name="connsiteY8" fmla="*/ 0 h 155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510" h="1553488">
                    <a:moveTo>
                      <a:pt x="196422" y="0"/>
                    </a:moveTo>
                    <a:lnTo>
                      <a:pt x="982088" y="0"/>
                    </a:lnTo>
                    <a:cubicBezTo>
                      <a:pt x="1090569" y="0"/>
                      <a:pt x="1178510" y="87941"/>
                      <a:pt x="1178510" y="196422"/>
                    </a:cubicBezTo>
                    <a:lnTo>
                      <a:pt x="1178510" y="1357066"/>
                    </a:lnTo>
                    <a:cubicBezTo>
                      <a:pt x="1178510" y="1465547"/>
                      <a:pt x="1090569" y="1553488"/>
                      <a:pt x="982088" y="1553488"/>
                    </a:cubicBezTo>
                    <a:lnTo>
                      <a:pt x="196422" y="1553488"/>
                    </a:lnTo>
                    <a:cubicBezTo>
                      <a:pt x="87941" y="1553488"/>
                      <a:pt x="0" y="1465547"/>
                      <a:pt x="0" y="1357066"/>
                    </a:cubicBezTo>
                    <a:lnTo>
                      <a:pt x="0" y="196422"/>
                    </a:lnTo>
                    <a:cubicBezTo>
                      <a:pt x="0" y="87941"/>
                      <a:pt x="87941" y="0"/>
                      <a:pt x="196422" y="0"/>
                    </a:cubicBez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latin typeface="微软雅黑" panose="020B0503020204020204" pitchFamily="34" charset="-122"/>
                </a:endParaRPr>
              </a:p>
            </p:txBody>
          </p:sp>
        </p:grpSp>
        <p:sp>
          <p:nvSpPr>
            <p:cNvPr id="21" name="文本框 20"/>
            <p:cNvSpPr txBox="1"/>
            <p:nvPr/>
          </p:nvSpPr>
          <p:spPr>
            <a:xfrm>
              <a:off x="1887532" y="3645870"/>
              <a:ext cx="4458929" cy="2243050"/>
            </a:xfrm>
            <a:prstGeom prst="rect">
              <a:avLst/>
            </a:prstGeom>
            <a:noFill/>
          </p:spPr>
          <p:txBody>
            <a:bodyPr wrap="square" rtlCol="0">
              <a:spAutoFit/>
            </a:bodyPr>
            <a:lstStyle/>
            <a:p>
              <a:pPr indent="622935" algn="just">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加强对中华传统美德的挖掘和阐发，使优秀传统道德成为社会主义道德的有益涵养，努力推动优秀传统道德的现代转化。</a:t>
              </a:r>
            </a:p>
          </p:txBody>
        </p:sp>
      </p:grpSp>
      <p:sp>
        <p:nvSpPr>
          <p:cNvPr id="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中华传统美德的创造性转化和创新性发展</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
          <p:cNvGrpSpPr/>
          <p:nvPr/>
        </p:nvGrpSpPr>
        <p:grpSpPr>
          <a:xfrm>
            <a:off x="3475038" y="3112135"/>
            <a:ext cx="5681662" cy="463550"/>
            <a:chOff x="2060670" y="3107172"/>
            <a:chExt cx="7576580" cy="618025"/>
          </a:xfrm>
        </p:grpSpPr>
        <p:sp>
          <p:nvSpPr>
            <p:cNvPr id="14" name="矩形 13"/>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3"/>
            <p:cNvSpPr/>
            <p:nvPr/>
          </p:nvSpPr>
          <p:spPr>
            <a:xfrm>
              <a:off x="2060670" y="3107172"/>
              <a:ext cx="7576580" cy="613792"/>
            </a:xfrm>
            <a:prstGeom prst="rect">
              <a:avLst/>
            </a:prstGeom>
            <a:noFill/>
            <a:ln w="9525">
              <a:noFill/>
            </a:ln>
          </p:spPr>
          <p:txBody>
            <a:bodyPr wrap="square" anchor="t" anchorCtr="0">
              <a:spAutoFit/>
            </a:bodyPr>
            <a:lstStyle/>
            <a:p>
              <a:pPr algn="ctr">
                <a:buClrTx/>
                <a:buSzTx/>
                <a:buFontTx/>
              </a:pPr>
              <a:r>
                <a:rPr lang="zh-CN" altLang="en-US" sz="2400" b="1" dirty="0">
                  <a:solidFill>
                    <a:srgbClr val="FFFFFF"/>
                  </a:solidFill>
                  <a:latin typeface="Arial" panose="020B0604020202020204" pitchFamily="34" charset="0"/>
                  <a:ea typeface="微软雅黑" panose="020B0503020204020204" pitchFamily="34" charset="-122"/>
                  <a:sym typeface="微软雅黑" panose="020B0503020204020204" pitchFamily="34" charset="-122"/>
                </a:rPr>
                <a:t>第二节：</a:t>
              </a:r>
              <a:r>
                <a:rPr lang="zh-CN" altLang="en-US" sz="2400" b="1" dirty="0">
                  <a:solidFill>
                    <a:srgbClr val="FFFFFF"/>
                  </a:solidFill>
                  <a:ea typeface="微软雅黑" panose="020B0503020204020204" pitchFamily="34" charset="-122"/>
                  <a:sym typeface="Arial" panose="020B0604020202020204" pitchFamily="34" charset="0"/>
                </a:rPr>
                <a:t>吸收借鉴优秀道德成果</a:t>
              </a:r>
            </a:p>
          </p:txBody>
        </p:sp>
      </p:grpSp>
      <p:cxnSp>
        <p:nvCxnSpPr>
          <p:cNvPr id="16" name="直接连接符 15"/>
          <p:cNvCxnSpPr/>
          <p:nvPr/>
        </p:nvCxnSpPr>
        <p:spPr>
          <a:xfrm>
            <a:off x="2633663" y="3356610"/>
            <a:ext cx="841375"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9156700" y="3356610"/>
            <a:ext cx="620713"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pic>
        <p:nvPicPr>
          <p:cNvPr id="20" name="图片 2"/>
          <p:cNvPicPr>
            <a:picLocks noChangeAspect="1"/>
          </p:cNvPicPr>
          <p:nvPr/>
        </p:nvPicPr>
        <p:blipFill>
          <a:blip r:embed="rId3"/>
          <a:srcRect t="54228"/>
          <a:stretch>
            <a:fillRect/>
          </a:stretch>
        </p:blipFill>
        <p:spPr>
          <a:xfrm>
            <a:off x="5080" y="3486785"/>
            <a:ext cx="12186920" cy="3371215"/>
          </a:xfrm>
          <a:prstGeom prst="rect">
            <a:avLst/>
          </a:prstGeom>
          <a:noFill/>
          <a:ln w="9525">
            <a:noFill/>
          </a:ln>
          <a:effectLst>
            <a:softEdge rad="127000"/>
          </a:effectLst>
        </p:spPr>
      </p:pic>
      <p:sp>
        <p:nvSpPr>
          <p:cNvPr id="4" name="文本框 3"/>
          <p:cNvSpPr txBox="1"/>
          <p:nvPr/>
        </p:nvSpPr>
        <p:spPr>
          <a:xfrm>
            <a:off x="2237740" y="996315"/>
            <a:ext cx="8314055" cy="1579880"/>
          </a:xfrm>
          <a:prstGeom prst="rect">
            <a:avLst/>
          </a:prstGeom>
          <a:noFill/>
        </p:spPr>
        <p:txBody>
          <a:bodyPr wrap="square" rtlCol="0">
            <a:spAutoFit/>
          </a:bodyPr>
          <a:lstStyle/>
          <a:p>
            <a:pPr algn="ctr" eaLnBrk="0" hangingPunct="0">
              <a:lnSpc>
                <a:spcPct val="110000"/>
              </a:lnSpc>
            </a:pPr>
            <a:r>
              <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微软雅黑" panose="020B0503020204020204" pitchFamily="34" charset="-122"/>
              </a:rPr>
              <a:t>第五章</a:t>
            </a:r>
          </a:p>
          <a:p>
            <a:pPr algn="ctr" eaLnBrk="0" hangingPunct="0">
              <a:lnSpc>
                <a:spcPct val="110000"/>
              </a:lnSpc>
            </a:pPr>
            <a:r>
              <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Arial" panose="020B0604020202020204" pitchFamily="34" charset="0"/>
              </a:rPr>
              <a:t>遵守道德规范 锤炼道德品格</a:t>
            </a:r>
            <a:endParaRPr lang="zh-CN" altLang="en-US" sz="4400"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1"/>
          <p:cNvSpPr txBox="1"/>
          <p:nvPr/>
        </p:nvSpPr>
        <p:spPr>
          <a:xfrm>
            <a:off x="710400" y="1819572"/>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道德具有鲜明的两重性</a:t>
            </a:r>
          </a:p>
        </p:txBody>
      </p:sp>
      <p:sp>
        <p:nvSpPr>
          <p:cNvPr id="9" name="文本框 8"/>
          <p:cNvSpPr txBox="1"/>
          <p:nvPr/>
        </p:nvSpPr>
        <p:spPr>
          <a:xfrm>
            <a:off x="4012614" y="2784050"/>
            <a:ext cx="7320513" cy="3476625"/>
          </a:xfrm>
          <a:prstGeom prst="rect">
            <a:avLst/>
          </a:prstGeom>
          <a:noFill/>
        </p:spPr>
        <p:txBody>
          <a:bodyPr wrap="square" rtlCol="0">
            <a:spAutoFit/>
          </a:bodyPr>
          <a:lstStyle/>
          <a:p>
            <a:pPr indent="0" algn="just">
              <a:lnSpc>
                <a:spcPct val="150000"/>
              </a:lnSpc>
              <a:spcAft>
                <a:spcPts val="1200"/>
              </a:spcAft>
              <a:buClr>
                <a:schemeClr val="accent1">
                  <a:lumMod val="50000"/>
                </a:schemeClr>
              </a:buClr>
              <a:buFont typeface="Wingdings" panose="05000000000000000000" pitchFamily="2" charset="2"/>
              <a:buNone/>
            </a:pP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复古论：</a:t>
            </a:r>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认为道德建设的最终目标就是要恢复中国“固有文化”，形成以中国传统文化为主体的道德体系</a:t>
            </a:r>
            <a:endParaRPr lang="en-US" altLang="zh-CN" sz="2800" dirty="0">
              <a:latin typeface="微软雅黑" panose="020B0503020204020204" pitchFamily="34" charset="-122"/>
              <a:ea typeface="微软雅黑" panose="020B0503020204020204" pitchFamily="34" charset="-122"/>
              <a:sym typeface="微软雅黑" panose="020B0503020204020204" pitchFamily="34" charset="-122"/>
            </a:endParaRPr>
          </a:p>
          <a:p>
            <a:pPr indent="0" algn="just">
              <a:lnSpc>
                <a:spcPct val="150000"/>
              </a:lnSpc>
              <a:spcAft>
                <a:spcPts val="1200"/>
              </a:spcAft>
              <a:buClr>
                <a:schemeClr val="accent1">
                  <a:lumMod val="50000"/>
                </a:schemeClr>
              </a:buClr>
              <a:buFont typeface="Wingdings" panose="05000000000000000000" pitchFamily="2" charset="2"/>
              <a:buNone/>
            </a:pP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虚无论：</a:t>
            </a:r>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认为中国传统道德从整体上来说在今天已经失去了价值和意义</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组合 7"/>
          <p:cNvGrpSpPr/>
          <p:nvPr/>
        </p:nvGrpSpPr>
        <p:grpSpPr>
          <a:xfrm>
            <a:off x="1182102" y="3197978"/>
            <a:ext cx="2027238" cy="1903245"/>
            <a:chOff x="1390650" y="2973388"/>
            <a:chExt cx="2027238" cy="1903245"/>
          </a:xfrm>
        </p:grpSpPr>
        <p:sp>
          <p:nvSpPr>
            <p:cNvPr id="15" name="任意多边形 40"/>
            <p:cNvSpPr/>
            <p:nvPr/>
          </p:nvSpPr>
          <p:spPr>
            <a:xfrm rot="16200000">
              <a:off x="1471613" y="2892425"/>
              <a:ext cx="1123950" cy="1285875"/>
            </a:xfrm>
            <a:custGeom>
              <a:avLst/>
              <a:gdLst>
                <a:gd name="connsiteX0" fmla="*/ 1124940 w 1124940"/>
                <a:gd name="connsiteY0" fmla="*/ 116068 h 1285647"/>
                <a:gd name="connsiteX1" fmla="*/ 1124940 w 1124940"/>
                <a:gd name="connsiteY1" fmla="*/ 580324 h 1285647"/>
                <a:gd name="connsiteX2" fmla="*/ 1008872 w 1124940"/>
                <a:gd name="connsiteY2" fmla="*/ 696392 h 1285647"/>
                <a:gd name="connsiteX3" fmla="*/ 857097 w 1124940"/>
                <a:gd name="connsiteY3" fmla="*/ 696392 h 1285647"/>
                <a:gd name="connsiteX4" fmla="*/ 857097 w 1124940"/>
                <a:gd name="connsiteY4" fmla="*/ 696394 h 1285647"/>
                <a:gd name="connsiteX5" fmla="*/ 544617 w 1124940"/>
                <a:gd name="connsiteY5" fmla="*/ 696394 h 1285647"/>
                <a:gd name="connsiteX6" fmla="*/ 428549 w 1124940"/>
                <a:gd name="connsiteY6" fmla="*/ 812462 h 1285647"/>
                <a:gd name="connsiteX7" fmla="*/ 428549 w 1124940"/>
                <a:gd name="connsiteY7" fmla="*/ 1276719 h 1285647"/>
                <a:gd name="connsiteX8" fmla="*/ 430351 w 1124940"/>
                <a:gd name="connsiteY8" fmla="*/ 1285647 h 1285647"/>
                <a:gd name="connsiteX9" fmla="*/ 133924 w 1124940"/>
                <a:gd name="connsiteY9" fmla="*/ 1285647 h 1285647"/>
                <a:gd name="connsiteX10" fmla="*/ 0 w 1124940"/>
                <a:gd name="connsiteY10" fmla="*/ 1151723 h 1285647"/>
                <a:gd name="connsiteX11" fmla="*/ 0 w 1124940"/>
                <a:gd name="connsiteY11" fmla="*/ 803555 h 1285647"/>
                <a:gd name="connsiteX12" fmla="*/ 258909 w 1124940"/>
                <a:gd name="connsiteY12" fmla="*/ 803555 h 1285647"/>
                <a:gd name="connsiteX13" fmla="*/ 374981 w 1124940"/>
                <a:gd name="connsiteY13" fmla="*/ 687483 h 1285647"/>
                <a:gd name="connsiteX14" fmla="*/ 374981 w 1124940"/>
                <a:gd name="connsiteY14" fmla="*/ 580329 h 1285647"/>
                <a:gd name="connsiteX15" fmla="*/ 374980 w 1124940"/>
                <a:gd name="connsiteY15" fmla="*/ 580324 h 1285647"/>
                <a:gd name="connsiteX16" fmla="*/ 374980 w 1124940"/>
                <a:gd name="connsiteY16" fmla="*/ 116068 h 1285647"/>
                <a:gd name="connsiteX17" fmla="*/ 491048 w 1124940"/>
                <a:gd name="connsiteY17" fmla="*/ 0 h 1285647"/>
                <a:gd name="connsiteX18" fmla="*/ 1008872 w 1124940"/>
                <a:gd name="connsiteY18" fmla="*/ 0 h 1285647"/>
                <a:gd name="connsiteX19" fmla="*/ 1124940 w 1124940"/>
                <a:gd name="connsiteY19" fmla="*/ 116068 h 128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4940" h="1285647">
                  <a:moveTo>
                    <a:pt x="1124940" y="116068"/>
                  </a:moveTo>
                  <a:lnTo>
                    <a:pt x="1124940" y="580324"/>
                  </a:lnTo>
                  <a:cubicBezTo>
                    <a:pt x="1124940" y="644427"/>
                    <a:pt x="1072975" y="696392"/>
                    <a:pt x="1008872" y="696392"/>
                  </a:cubicBezTo>
                  <a:lnTo>
                    <a:pt x="857097" y="696392"/>
                  </a:lnTo>
                  <a:lnTo>
                    <a:pt x="857097" y="696394"/>
                  </a:lnTo>
                  <a:lnTo>
                    <a:pt x="544617" y="696394"/>
                  </a:lnTo>
                  <a:cubicBezTo>
                    <a:pt x="480514" y="696394"/>
                    <a:pt x="428549" y="748359"/>
                    <a:pt x="428549" y="812462"/>
                  </a:cubicBezTo>
                  <a:lnTo>
                    <a:pt x="428549" y="1276719"/>
                  </a:lnTo>
                  <a:lnTo>
                    <a:pt x="430351" y="1285647"/>
                  </a:lnTo>
                  <a:lnTo>
                    <a:pt x="133924" y="1285647"/>
                  </a:lnTo>
                  <a:cubicBezTo>
                    <a:pt x="59960" y="1285647"/>
                    <a:pt x="0" y="1225687"/>
                    <a:pt x="0" y="1151723"/>
                  </a:cubicBezTo>
                  <a:lnTo>
                    <a:pt x="0" y="803555"/>
                  </a:lnTo>
                  <a:lnTo>
                    <a:pt x="258909" y="803555"/>
                  </a:lnTo>
                  <a:cubicBezTo>
                    <a:pt x="323014" y="803555"/>
                    <a:pt x="374981" y="751588"/>
                    <a:pt x="374981" y="687483"/>
                  </a:cubicBezTo>
                  <a:lnTo>
                    <a:pt x="374981" y="580329"/>
                  </a:lnTo>
                  <a:lnTo>
                    <a:pt x="374980" y="580324"/>
                  </a:lnTo>
                  <a:lnTo>
                    <a:pt x="374980" y="116068"/>
                  </a:lnTo>
                  <a:cubicBezTo>
                    <a:pt x="374980" y="51965"/>
                    <a:pt x="426945" y="0"/>
                    <a:pt x="491048" y="0"/>
                  </a:cubicBezTo>
                  <a:lnTo>
                    <a:pt x="1008872" y="0"/>
                  </a:lnTo>
                  <a:cubicBezTo>
                    <a:pt x="1072975" y="0"/>
                    <a:pt x="1124940" y="51965"/>
                    <a:pt x="1124940" y="116068"/>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9" name="任意多边形 32"/>
            <p:cNvSpPr/>
            <p:nvPr/>
          </p:nvSpPr>
          <p:spPr>
            <a:xfrm>
              <a:off x="1460068" y="3070759"/>
              <a:ext cx="532475" cy="532475"/>
            </a:xfrm>
            <a:custGeom>
              <a:avLst/>
              <a:gdLst>
                <a:gd name="connsiteX0" fmla="*/ 88748 w 532475"/>
                <a:gd name="connsiteY0" fmla="*/ 0 h 532475"/>
                <a:gd name="connsiteX1" fmla="*/ 443727 w 532475"/>
                <a:gd name="connsiteY1" fmla="*/ 0 h 532475"/>
                <a:gd name="connsiteX2" fmla="*/ 532475 w 532475"/>
                <a:gd name="connsiteY2" fmla="*/ 88748 h 532475"/>
                <a:gd name="connsiteX3" fmla="*/ 532475 w 532475"/>
                <a:gd name="connsiteY3" fmla="*/ 443727 h 532475"/>
                <a:gd name="connsiteX4" fmla="*/ 443727 w 532475"/>
                <a:gd name="connsiteY4" fmla="*/ 532475 h 532475"/>
                <a:gd name="connsiteX5" fmla="*/ 88748 w 532475"/>
                <a:gd name="connsiteY5" fmla="*/ 532475 h 532475"/>
                <a:gd name="connsiteX6" fmla="*/ 0 w 532475"/>
                <a:gd name="connsiteY6" fmla="*/ 443727 h 532475"/>
                <a:gd name="connsiteX7" fmla="*/ 0 w 532475"/>
                <a:gd name="connsiteY7" fmla="*/ 88748 h 532475"/>
                <a:gd name="connsiteX8" fmla="*/ 88748 w 532475"/>
                <a:gd name="connsiteY8" fmla="*/ 0 h 5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475" h="532475">
                  <a:moveTo>
                    <a:pt x="88748" y="0"/>
                  </a:moveTo>
                  <a:lnTo>
                    <a:pt x="443727" y="0"/>
                  </a:lnTo>
                  <a:cubicBezTo>
                    <a:pt x="492741" y="0"/>
                    <a:pt x="532475" y="39734"/>
                    <a:pt x="532475" y="88748"/>
                  </a:cubicBezTo>
                  <a:lnTo>
                    <a:pt x="532475" y="443727"/>
                  </a:lnTo>
                  <a:cubicBezTo>
                    <a:pt x="532475" y="492741"/>
                    <a:pt x="492741" y="532475"/>
                    <a:pt x="443727" y="532475"/>
                  </a:cubicBezTo>
                  <a:lnTo>
                    <a:pt x="88748" y="532475"/>
                  </a:lnTo>
                  <a:cubicBezTo>
                    <a:pt x="39734" y="532475"/>
                    <a:pt x="0" y="492741"/>
                    <a:pt x="0" y="443727"/>
                  </a:cubicBezTo>
                  <a:lnTo>
                    <a:pt x="0" y="88748"/>
                  </a:lnTo>
                  <a:cubicBezTo>
                    <a:pt x="0" y="39734"/>
                    <a:pt x="39734" y="0"/>
                    <a:pt x="88748" y="0"/>
                  </a:cubicBezTo>
                  <a:close/>
                </a:path>
              </a:pathLst>
            </a:custGeom>
            <a:solidFill>
              <a:schemeClr val="bg1"/>
            </a:solidFill>
            <a:ln>
              <a:noFill/>
            </a:ln>
            <a:effectLst>
              <a:innerShdw blurRad="63500" dist="25400" dir="378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2800" b="1" spc="-1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二</a:t>
              </a:r>
              <a:endParaRPr lang="zh-CN" altLang="en-US" sz="2800" b="1" spc="-100" dirty="0">
                <a:ln w="10541" cmpd="sng">
                  <a:noFill/>
                  <a:prstDash val="solid"/>
                </a:ln>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45"/>
            <p:cNvSpPr/>
            <p:nvPr/>
          </p:nvSpPr>
          <p:spPr>
            <a:xfrm>
              <a:off x="2193925" y="3652671"/>
              <a:ext cx="1223963" cy="1223962"/>
            </a:xfrm>
            <a:custGeom>
              <a:avLst/>
              <a:gdLst>
                <a:gd name="connsiteX0" fmla="*/ 196422 w 1178510"/>
                <a:gd name="connsiteY0" fmla="*/ 0 h 1553488"/>
                <a:gd name="connsiteX1" fmla="*/ 982088 w 1178510"/>
                <a:gd name="connsiteY1" fmla="*/ 0 h 1553488"/>
                <a:gd name="connsiteX2" fmla="*/ 1178510 w 1178510"/>
                <a:gd name="connsiteY2" fmla="*/ 196422 h 1553488"/>
                <a:gd name="connsiteX3" fmla="*/ 1178510 w 1178510"/>
                <a:gd name="connsiteY3" fmla="*/ 1357066 h 1553488"/>
                <a:gd name="connsiteX4" fmla="*/ 982088 w 1178510"/>
                <a:gd name="connsiteY4" fmla="*/ 1553488 h 1553488"/>
                <a:gd name="connsiteX5" fmla="*/ 196422 w 1178510"/>
                <a:gd name="connsiteY5" fmla="*/ 1553488 h 1553488"/>
                <a:gd name="connsiteX6" fmla="*/ 0 w 1178510"/>
                <a:gd name="connsiteY6" fmla="*/ 1357066 h 1553488"/>
                <a:gd name="connsiteX7" fmla="*/ 0 w 1178510"/>
                <a:gd name="connsiteY7" fmla="*/ 196422 h 1553488"/>
                <a:gd name="connsiteX8" fmla="*/ 196422 w 1178510"/>
                <a:gd name="connsiteY8" fmla="*/ 0 h 155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510" h="1553488">
                  <a:moveTo>
                    <a:pt x="196422" y="0"/>
                  </a:moveTo>
                  <a:lnTo>
                    <a:pt x="982088" y="0"/>
                  </a:lnTo>
                  <a:cubicBezTo>
                    <a:pt x="1090569" y="0"/>
                    <a:pt x="1178510" y="87941"/>
                    <a:pt x="1178510" y="196422"/>
                  </a:cubicBezTo>
                  <a:lnTo>
                    <a:pt x="1178510" y="1357066"/>
                  </a:lnTo>
                  <a:cubicBezTo>
                    <a:pt x="1178510" y="1465547"/>
                    <a:pt x="1090569" y="1553488"/>
                    <a:pt x="982088" y="1553488"/>
                  </a:cubicBezTo>
                  <a:lnTo>
                    <a:pt x="196422" y="1553488"/>
                  </a:lnTo>
                  <a:cubicBezTo>
                    <a:pt x="87941" y="1553488"/>
                    <a:pt x="0" y="1465547"/>
                    <a:pt x="0" y="1357066"/>
                  </a:cubicBezTo>
                  <a:lnTo>
                    <a:pt x="0" y="196422"/>
                  </a:lnTo>
                  <a:cubicBezTo>
                    <a:pt x="0" y="87941"/>
                    <a:pt x="87941" y="0"/>
                    <a:pt x="196422" y="0"/>
                  </a:cubicBez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latin typeface="微软雅黑" panose="020B0503020204020204" pitchFamily="34" charset="-122"/>
              </a:endParaRPr>
            </a:p>
          </p:txBody>
        </p:sp>
        <p:sp>
          <p:nvSpPr>
            <p:cNvPr id="23" name="文本框 22"/>
            <p:cNvSpPr txBox="1"/>
            <p:nvPr/>
          </p:nvSpPr>
          <p:spPr>
            <a:xfrm>
              <a:off x="2193925" y="3998733"/>
              <a:ext cx="1223962" cy="523220"/>
            </a:xfrm>
            <a:prstGeom prst="rect">
              <a:avLst/>
            </a:prstGeom>
            <a:noFill/>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反对</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中华传统美德的创造性转化和创新性发展</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 name="矩形 1"/>
          <p:cNvSpPr/>
          <p:nvPr/>
        </p:nvSpPr>
        <p:spPr>
          <a:xfrm>
            <a:off x="1047115" y="1127125"/>
            <a:ext cx="5984875" cy="4019550"/>
          </a:xfrm>
          <a:prstGeom prst="rect">
            <a:avLst/>
          </a:prstGeom>
          <a:blipFill dpi="0" rotWithShape="1">
            <a:blip r:embed="rId5"/>
            <a:srcRect/>
            <a:stretch>
              <a:fillRect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p:cNvSpPr txBox="1"/>
          <p:nvPr/>
        </p:nvSpPr>
        <p:spPr>
          <a:xfrm>
            <a:off x="7555865" y="2569210"/>
            <a:ext cx="4041775" cy="3636010"/>
          </a:xfrm>
          <a:prstGeom prst="rect">
            <a:avLst/>
          </a:prstGeom>
          <a:noFill/>
        </p:spPr>
        <p:txBody>
          <a:bodyPr wrap="square" rtlCol="0">
            <a:spAutoFit/>
          </a:bodyPr>
          <a:lstStyle/>
          <a:p>
            <a:pPr algn="ctr">
              <a:lnSpc>
                <a:spcPct val="160000"/>
              </a:lnSpc>
              <a:buClrTx/>
              <a:buSzTx/>
              <a:buNone/>
            </a:pPr>
            <a:r>
              <a:rPr lang="zh-CN" altLang="en-US" sz="7200" b="1" dirty="0">
                <a:latin typeface="微软雅黑" panose="020B0503020204020204" pitchFamily="34" charset="-122"/>
                <a:ea typeface="微软雅黑" panose="020B0503020204020204" pitchFamily="34" charset="-122"/>
                <a:sym typeface="微软雅黑" panose="020B0503020204020204" pitchFamily="34" charset="-122"/>
              </a:rPr>
              <a:t>发扬中国</a:t>
            </a:r>
          </a:p>
          <a:p>
            <a:pPr algn="ctr">
              <a:lnSpc>
                <a:spcPct val="160000"/>
              </a:lnSpc>
              <a:buClrTx/>
              <a:buSzTx/>
              <a:buNone/>
            </a:pPr>
            <a:r>
              <a:rPr lang="zh-CN" altLang="en-US" sz="7200" b="1" dirty="0">
                <a:latin typeface="微软雅黑" panose="020B0503020204020204" pitchFamily="34" charset="-122"/>
                <a:ea typeface="微软雅黑" panose="020B0503020204020204" pitchFamily="34" charset="-122"/>
                <a:sym typeface="微软雅黑" panose="020B0503020204020204" pitchFamily="34" charset="-122"/>
              </a:rPr>
              <a:t>革命道德</a:t>
            </a:r>
          </a:p>
        </p:txBody>
      </p:sp>
      <p:sp>
        <p:nvSpPr>
          <p:cNvPr id="3" name="文本框 2"/>
          <p:cNvSpPr txBox="1"/>
          <p:nvPr/>
        </p:nvSpPr>
        <p:spPr>
          <a:xfrm>
            <a:off x="1047115" y="1688465"/>
            <a:ext cx="2581910" cy="1938020"/>
          </a:xfrm>
          <a:prstGeom prst="rect">
            <a:avLst/>
          </a:prstGeom>
          <a:noFill/>
        </p:spPr>
        <p:txBody>
          <a:bodyPr wrap="square" rtlCol="0">
            <a:spAutoFit/>
          </a:bodyPr>
          <a:lstStyle/>
          <a:p>
            <a:pPr algn="ctr"/>
            <a:r>
              <a:rPr lang="zh-CN" altLang="en-US" sz="1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二</a:t>
            </a:r>
            <a:endParaRPr lang="en-US" altLang="zh-CN" sz="1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4" grpId="0"/>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 name="文本框 1"/>
          <p:cNvSpPr txBox="1">
            <a:spLocks noChangeArrowheads="1"/>
          </p:cNvSpPr>
          <p:nvPr/>
        </p:nvSpPr>
        <p:spPr bwMode="auto">
          <a:xfrm>
            <a:off x="522424" y="1843321"/>
            <a:ext cx="2562263" cy="436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董存瑞</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洪湖赤卫队</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平原游击队</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狼牙山五壮士</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地雷战</a:t>
            </a:r>
            <a:r>
              <a:rPr lang="en-US" altLang="zh-CN" sz="2400" dirty="0">
                <a:latin typeface="Arial" panose="020B0604020202020204" pitchFamily="34" charset="0"/>
              </a:rPr>
              <a:t>》</a:t>
            </a:r>
          </a:p>
          <a:p>
            <a:pPr algn="just" eaLnBrk="1" hangingPunct="1">
              <a:lnSpc>
                <a:spcPct val="150000"/>
              </a:lnSpc>
              <a:spcBef>
                <a:spcPts val="600"/>
              </a:spcBef>
              <a:buFont typeface="Wingdings" panose="05000000000000000000" pitchFamily="2" charset="2"/>
              <a:buNone/>
            </a:pPr>
            <a:r>
              <a:rPr lang="en-US" altLang="zh-CN" sz="2400" dirty="0">
                <a:latin typeface="Arial" panose="020B0604020202020204" pitchFamily="34" charset="0"/>
              </a:rPr>
              <a:t>《</a:t>
            </a:r>
            <a:r>
              <a:rPr lang="zh-CN" altLang="en-US" sz="2400" dirty="0">
                <a:latin typeface="Arial" panose="020B0604020202020204" pitchFamily="34" charset="0"/>
              </a:rPr>
              <a:t>地道战</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铁道游击队</a:t>
            </a:r>
            <a:r>
              <a:rPr lang="en-US" altLang="zh-CN" sz="2400" dirty="0">
                <a:latin typeface="Arial" panose="020B0604020202020204" pitchFamily="34" charset="0"/>
              </a:rPr>
              <a:t>》</a:t>
            </a:r>
          </a:p>
        </p:txBody>
      </p:sp>
      <p:sp>
        <p:nvSpPr>
          <p:cNvPr id="18" name="文本框 1"/>
          <p:cNvSpPr txBox="1">
            <a:spLocks noChangeArrowheads="1"/>
          </p:cNvSpPr>
          <p:nvPr/>
        </p:nvSpPr>
        <p:spPr bwMode="auto">
          <a:xfrm>
            <a:off x="3262822" y="1863556"/>
            <a:ext cx="2562263" cy="436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闪闪的红星</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建国大业</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建党伟业</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建军大业</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十月围城</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r>
              <a:rPr lang="zh-CN" altLang="en-US" sz="2400" dirty="0">
                <a:latin typeface="Arial" panose="020B0604020202020204" pitchFamily="34" charset="0"/>
              </a:rPr>
              <a:t>辛亥革命</a:t>
            </a:r>
            <a:r>
              <a:rPr lang="en-US" altLang="zh-CN" sz="2400" dirty="0">
                <a:latin typeface="Arial" panose="020B0604020202020204" pitchFamily="34" charset="0"/>
              </a:rPr>
              <a:t>》</a:t>
            </a:r>
          </a:p>
          <a:p>
            <a:pPr algn="just">
              <a:lnSpc>
                <a:spcPct val="150000"/>
              </a:lnSpc>
              <a:spcBef>
                <a:spcPts val="600"/>
              </a:spcBef>
            </a:pPr>
            <a:r>
              <a:rPr lang="en-US" altLang="zh-CN" sz="2400" dirty="0">
                <a:latin typeface="Arial" panose="020B0604020202020204" pitchFamily="34" charset="0"/>
              </a:rPr>
              <a:t>……</a:t>
            </a:r>
            <a:endParaRPr lang="zh-CN" altLang="en-US" sz="2400" dirty="0">
              <a:latin typeface="Arial" panose="020B0604020202020204" pitchFamily="34" charset="0"/>
            </a:endParaRPr>
          </a:p>
        </p:txBody>
      </p:sp>
      <p:grpSp>
        <p:nvGrpSpPr>
          <p:cNvPr id="2" name="组合 1"/>
          <p:cNvGrpSpPr/>
          <p:nvPr/>
        </p:nvGrpSpPr>
        <p:grpSpPr>
          <a:xfrm>
            <a:off x="5733415" y="2661920"/>
            <a:ext cx="5001260" cy="3223895"/>
            <a:chOff x="6231198" y="6012433"/>
            <a:chExt cx="5889600" cy="4043407"/>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231198" y="6012433"/>
              <a:ext cx="2882429" cy="4043407"/>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215220" y="6012433"/>
              <a:ext cx="2905578" cy="4043407"/>
            </a:xfrm>
            <a:prstGeom prst="rect">
              <a:avLst/>
            </a:prstGeom>
          </p:spPr>
        </p:pic>
      </p:grpSp>
      <p:sp>
        <p:nvSpPr>
          <p:cNvPr id="4" name="文本框 16"/>
          <p:cNvSpPr txBox="1"/>
          <p:nvPr/>
        </p:nvSpPr>
        <p:spPr>
          <a:xfrm>
            <a:off x="1514767" y="16478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想一想：</a:t>
            </a:r>
            <a:r>
              <a:rPr lang="zh-CN" altLang="en-US" sz="2800" b="1" dirty="0">
                <a:solidFill>
                  <a:srgbClr val="C00000"/>
                </a:solidFill>
                <a:latin typeface="Arial" panose="020B0604020202020204" pitchFamily="34" charset="0"/>
                <a:sym typeface="+mn-ea"/>
              </a:rPr>
              <a:t>中国红色经典电影，你看过几部？</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b="1524"/>
          <a:stretch>
            <a:fillRect/>
          </a:stretch>
        </p:blipFill>
        <p:spPr>
          <a:xfrm>
            <a:off x="7152118" y="3373239"/>
            <a:ext cx="4299903" cy="3418532"/>
          </a:xfrm>
          <a:prstGeom prst="ellipse">
            <a:avLst/>
          </a:prstGeom>
          <a:ln>
            <a:noFill/>
          </a:ln>
          <a:effectLst>
            <a:softEdge rad="112500"/>
          </a:effectLst>
        </p:spPr>
      </p:pic>
      <p:grpSp>
        <p:nvGrpSpPr>
          <p:cNvPr id="2" name="PA-102275"/>
          <p:cNvGrpSpPr/>
          <p:nvPr>
            <p:custDataLst>
              <p:tags r:id="rId1"/>
            </p:custDataLst>
          </p:nvPr>
        </p:nvGrpSpPr>
        <p:grpSpPr>
          <a:xfrm flipH="1">
            <a:off x="1346200" y="1642745"/>
            <a:ext cx="9499600" cy="1289685"/>
            <a:chOff x="931381" y="735964"/>
            <a:chExt cx="7659403" cy="1285727"/>
          </a:xfrm>
        </p:grpSpPr>
        <p:cxnSp>
          <p:nvCxnSpPr>
            <p:cNvPr id="3" name="PA-直接连接符 4"/>
            <p:cNvCxnSpPr/>
            <p:nvPr>
              <p:custDataLst>
                <p:tags r:id="rId2"/>
              </p:custDataLst>
            </p:nvPr>
          </p:nvCxnSpPr>
          <p:spPr>
            <a:xfrm flipH="1">
              <a:off x="931381" y="1912510"/>
              <a:ext cx="6599026" cy="0"/>
            </a:xfrm>
            <a:prstGeom prst="line">
              <a:avLst/>
            </a:prstGeom>
            <a:noFill/>
            <a:ln w="57150" cap="flat" cmpd="sng" algn="ctr">
              <a:solidFill>
                <a:srgbClr val="B50000"/>
              </a:solidFill>
              <a:prstDash val="solid"/>
              <a:miter lim="800000"/>
            </a:ln>
            <a:effectLst/>
          </p:spPr>
        </p:cxnSp>
        <p:sp>
          <p:nvSpPr>
            <p:cNvPr id="5" name="PA-îṡlíďè"/>
            <p:cNvSpPr/>
            <p:nvPr>
              <p:custDataLst>
                <p:tags r:id="rId3"/>
              </p:custDataLst>
            </p:nvPr>
          </p:nvSpPr>
          <p:spPr>
            <a:xfrm rot="5400000" flipH="1">
              <a:off x="6071763" y="-497329"/>
              <a:ext cx="1285727" cy="3752314"/>
            </a:xfrm>
            <a:custGeom>
              <a:avLst/>
              <a:gdLst>
                <a:gd name="connsiteX0" fmla="*/ 857469 w 1714303"/>
                <a:gd name="connsiteY0" fmla="*/ 0 h 5003085"/>
                <a:gd name="connsiteX1" fmla="*/ 5717 w 1714303"/>
                <a:gd name="connsiteY1" fmla="*/ 763774 h 5003085"/>
                <a:gd name="connsiteX2" fmla="*/ 0 w 1714303"/>
                <a:gd name="connsiteY2" fmla="*/ 2473905 h 5003085"/>
                <a:gd name="connsiteX3" fmla="*/ 2146 w 1714303"/>
                <a:gd name="connsiteY3" fmla="*/ 2473905 h 5003085"/>
                <a:gd name="connsiteX4" fmla="*/ 2146 w 1714303"/>
                <a:gd name="connsiteY4" fmla="*/ 5003085 h 5003085"/>
                <a:gd name="connsiteX5" fmla="*/ 277822 w 1714303"/>
                <a:gd name="connsiteY5" fmla="*/ 5003085 h 5003085"/>
                <a:gd name="connsiteX6" fmla="*/ 277822 w 1714303"/>
                <a:gd name="connsiteY6" fmla="*/ 2473905 h 5003085"/>
                <a:gd name="connsiteX7" fmla="*/ 280424 w 1714303"/>
                <a:gd name="connsiteY7" fmla="*/ 2473905 h 5003085"/>
                <a:gd name="connsiteX8" fmla="*/ 280424 w 1714303"/>
                <a:gd name="connsiteY8" fmla="*/ 808217 h 5003085"/>
                <a:gd name="connsiteX9" fmla="*/ 712176 w 1714303"/>
                <a:gd name="connsiteY9" fmla="*/ 298271 h 5003085"/>
                <a:gd name="connsiteX10" fmla="*/ 1384892 w 1714303"/>
                <a:gd name="connsiteY10" fmla="*/ 661602 h 5003085"/>
                <a:gd name="connsiteX11" fmla="*/ 1017610 w 1714303"/>
                <a:gd name="connsiteY11" fmla="*/ 1389639 h 5003085"/>
                <a:gd name="connsiteX12" fmla="*/ 1006891 w 1714303"/>
                <a:gd name="connsiteY12" fmla="*/ 1263298 h 5003085"/>
                <a:gd name="connsiteX13" fmla="*/ 697726 w 1714303"/>
                <a:gd name="connsiteY13" fmla="*/ 1565463 h 5003085"/>
                <a:gd name="connsiteX14" fmla="*/ 1097799 w 1714303"/>
                <a:gd name="connsiteY14" fmla="*/ 1827652 h 5003085"/>
                <a:gd name="connsiteX15" fmla="*/ 1076759 w 1714303"/>
                <a:gd name="connsiteY15" fmla="*/ 1679777 h 5003085"/>
                <a:gd name="connsiteX16" fmla="*/ 1714303 w 1714303"/>
                <a:gd name="connsiteY16" fmla="*/ 857013 h 5003085"/>
                <a:gd name="connsiteX17" fmla="*/ 857469 w 1714303"/>
                <a:gd name="connsiteY17" fmla="*/ 0 h 50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303" h="5003085">
                  <a:moveTo>
                    <a:pt x="857469" y="0"/>
                  </a:moveTo>
                  <a:cubicBezTo>
                    <a:pt x="415873" y="229"/>
                    <a:pt x="52401" y="334466"/>
                    <a:pt x="5717" y="763774"/>
                  </a:cubicBezTo>
                  <a:lnTo>
                    <a:pt x="0" y="2473905"/>
                  </a:lnTo>
                  <a:lnTo>
                    <a:pt x="2146" y="2473905"/>
                  </a:lnTo>
                  <a:lnTo>
                    <a:pt x="2146" y="5003085"/>
                  </a:lnTo>
                  <a:lnTo>
                    <a:pt x="277822" y="5003085"/>
                  </a:lnTo>
                  <a:lnTo>
                    <a:pt x="277822" y="2473905"/>
                  </a:lnTo>
                  <a:lnTo>
                    <a:pt x="280424" y="2473905"/>
                  </a:lnTo>
                  <a:lnTo>
                    <a:pt x="280424" y="808217"/>
                  </a:lnTo>
                  <a:cubicBezTo>
                    <a:pt x="300273" y="566302"/>
                    <a:pt x="471370" y="359208"/>
                    <a:pt x="712176" y="298271"/>
                  </a:cubicBezTo>
                  <a:cubicBezTo>
                    <a:pt x="997046" y="226109"/>
                    <a:pt x="1289777" y="383605"/>
                    <a:pt x="1384892" y="661602"/>
                  </a:cubicBezTo>
                  <a:cubicBezTo>
                    <a:pt x="1488582" y="964340"/>
                    <a:pt x="1322805" y="1293193"/>
                    <a:pt x="1017610" y="1389639"/>
                  </a:cubicBezTo>
                  <a:lnTo>
                    <a:pt x="1006891" y="1263298"/>
                  </a:lnTo>
                  <a:lnTo>
                    <a:pt x="697726" y="1565463"/>
                  </a:lnTo>
                  <a:lnTo>
                    <a:pt x="1097799" y="1827652"/>
                  </a:lnTo>
                  <a:lnTo>
                    <a:pt x="1076759" y="1679777"/>
                  </a:lnTo>
                  <a:cubicBezTo>
                    <a:pt x="1451743" y="1582644"/>
                    <a:pt x="1713827" y="1244513"/>
                    <a:pt x="1714303" y="857013"/>
                  </a:cubicBezTo>
                  <a:cubicBezTo>
                    <a:pt x="1714938" y="383605"/>
                    <a:pt x="1330903" y="-229"/>
                    <a:pt x="857469" y="0"/>
                  </a:cubicBezTo>
                  <a:close/>
                </a:path>
              </a:pathLst>
            </a:custGeom>
            <a:solidFill>
              <a:srgbClr val="C00000"/>
            </a:solidFill>
            <a:ln w="12700">
              <a:noFill/>
              <a:miter lim="400000"/>
            </a:ln>
          </p:spPr>
          <p:txBody>
            <a:bodyPr wrap="square" lIns="22273" rIns="22273">
              <a:noAutofit/>
            </a:bodyPr>
            <a:lstStyle/>
            <a:p>
              <a:pPr>
                <a:defRPr/>
              </a:pPr>
              <a:endParaRPr sz="2600" kern="0">
                <a:solidFill>
                  <a:prstClr val="black"/>
                </a:solidFill>
                <a:latin typeface="Century Gothic" panose="020B0502020202020204" pitchFamily="34" charset="0"/>
                <a:ea typeface="思源宋体 CN" panose="02020400000000000000" pitchFamily="18" charset="-122"/>
                <a:sym typeface="Century Gothic" panose="020B0502020202020204" pitchFamily="34" charset="0"/>
              </a:endParaRPr>
            </a:p>
          </p:txBody>
        </p:sp>
        <p:sp>
          <p:nvSpPr>
            <p:cNvPr id="7" name="PA-ïṩḷídê"/>
            <p:cNvSpPr/>
            <p:nvPr>
              <p:custDataLst>
                <p:tags r:id="rId4"/>
              </p:custDataLst>
            </p:nvPr>
          </p:nvSpPr>
          <p:spPr>
            <a:xfrm>
              <a:off x="7506026" y="916938"/>
              <a:ext cx="909603" cy="909603"/>
            </a:xfrm>
            <a:prstGeom prst="ellipse">
              <a:avLst/>
            </a:prstGeom>
            <a:solidFill>
              <a:srgbClr val="C00000"/>
            </a:solidFill>
            <a:ln w="76200">
              <a:solidFill>
                <a:srgbClr val="F9EDED"/>
              </a:solidFill>
              <a:miter lim="400000"/>
            </a:ln>
          </p:spPr>
          <p:txBody>
            <a:bodyPr lIns="24748" tIns="24748" rIns="24748" bIns="24748" anchor="ctr"/>
            <a:lstStyle/>
            <a:p>
              <a:pPr algn="ctr" defTabSz="1584325">
                <a:defRPr/>
              </a:pPr>
              <a:r>
                <a:rPr lang="zh-CN" altLang="en-US" sz="3200" b="1" kern="0" dirty="0">
                  <a:solidFill>
                    <a:prstClr val="white"/>
                  </a:solidFill>
                  <a:latin typeface="Century Gothic" panose="020B0502020202020204" pitchFamily="34" charset="0"/>
                  <a:ea typeface="思源宋体 CN" panose="02020400000000000000" pitchFamily="18" charset="-122"/>
                  <a:sym typeface="Century Gothic" panose="020B0502020202020204" pitchFamily="34" charset="0"/>
                </a:rPr>
                <a:t>思考</a:t>
              </a:r>
            </a:p>
          </p:txBody>
        </p:sp>
      </p:grpSp>
      <p:sp>
        <p:nvSpPr>
          <p:cNvPr id="8" name="圆角矩形 7"/>
          <p:cNvSpPr/>
          <p:nvPr/>
        </p:nvSpPr>
        <p:spPr bwMode="auto">
          <a:xfrm>
            <a:off x="867213" y="3583710"/>
            <a:ext cx="6448096" cy="2608291"/>
          </a:xfrm>
          <a:prstGeom prst="roundRect">
            <a:avLst>
              <a:gd name="adj" fmla="val 4056"/>
            </a:avLst>
          </a:prstGeom>
          <a:solidFill>
            <a:srgbClr val="FFFFFF"/>
          </a:solidFill>
          <a:ln w="12700" cap="flat" cmpd="sng" algn="ctr">
            <a:solidFill>
              <a:schemeClr val="bg1">
                <a:lumMod val="85000"/>
              </a:schemeClr>
            </a:solidFill>
            <a:prstDash val="sysDot"/>
            <a:round/>
            <a:headEnd type="none" w="med" len="med"/>
            <a:tailEnd type="none" w="med" len="med"/>
          </a:ln>
          <a:effectLst/>
        </p:spPr>
        <p:txBody>
          <a:bodyPr vert="horz" wrap="square" lIns="121917" tIns="60958" rIns="121917" bIns="60958" numCol="1" rtlCol="0" anchor="ctr" anchorCtr="0" compatLnSpc="1"/>
          <a:lstStyle/>
          <a:p>
            <a:pPr>
              <a:lnSpc>
                <a:spcPct val="150000"/>
              </a:lnSpc>
            </a:pPr>
            <a:r>
              <a:rPr lang="zh-CN" altLang="en-US" sz="3200" b="1" dirty="0">
                <a:solidFill>
                  <a:srgbClr val="484849"/>
                </a:solidFill>
                <a:latin typeface="微软雅黑" panose="020B0503020204020204" pitchFamily="34" charset="-122"/>
                <a:ea typeface="微软雅黑" panose="020B0503020204020204" pitchFamily="34" charset="-122"/>
              </a:rPr>
              <a:t>革命年代如何自处，如何处理个人与他人，个人与民族，个人与社会的关系，涉及到革命道德问题。</a:t>
            </a:r>
          </a:p>
        </p:txBody>
      </p:sp>
      <p:sp>
        <p:nvSpPr>
          <p:cNvPr id="10" name="矩形 9"/>
          <p:cNvSpPr/>
          <p:nvPr/>
        </p:nvSpPr>
        <p:spPr>
          <a:xfrm>
            <a:off x="3699187" y="589448"/>
            <a:ext cx="5944640" cy="830997"/>
          </a:xfrm>
          <a:prstGeom prst="rect">
            <a:avLst/>
          </a:prstGeom>
        </p:spPr>
        <p:txBody>
          <a:bodyPr wrap="square">
            <a:spAutoFit/>
          </a:bodyPr>
          <a:lstStyle/>
          <a:p>
            <a:pPr lvl="0">
              <a:lnSpc>
                <a:spcPct val="150000"/>
              </a:lnSpc>
            </a:pPr>
            <a:r>
              <a:rPr lang="zh-CN" altLang="en-US" sz="3200" b="1" dirty="0">
                <a:solidFill>
                  <a:srgbClr val="484849"/>
                </a:solidFill>
                <a:latin typeface="微软雅黑" panose="020B0503020204020204" pitchFamily="34" charset="-122"/>
                <a:ea typeface="微软雅黑" panose="020B0503020204020204" pitchFamily="34" charset="-122"/>
              </a:rPr>
              <a:t>中国革命精神包括哪些内容？</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31" name="组合 30"/>
          <p:cNvGrpSpPr/>
          <p:nvPr/>
        </p:nvGrpSpPr>
        <p:grpSpPr>
          <a:xfrm>
            <a:off x="1465580" y="2348230"/>
            <a:ext cx="9443720" cy="3832804"/>
            <a:chOff x="912037" y="2752697"/>
            <a:chExt cx="9908363" cy="4370911"/>
          </a:xfrm>
        </p:grpSpPr>
        <p:pic>
          <p:nvPicPr>
            <p:cNvPr id="2" name="图片 1"/>
            <p:cNvPicPr>
              <a:picLocks noChangeAspect="1"/>
            </p:cNvPicPr>
            <p:nvPr/>
          </p:nvPicPr>
          <p:blipFill>
            <a:blip r:embed="rId5"/>
            <a:stretch>
              <a:fillRect/>
            </a:stretch>
          </p:blipFill>
          <p:spPr>
            <a:xfrm>
              <a:off x="912672" y="4387911"/>
              <a:ext cx="3133368" cy="2101649"/>
            </a:xfrm>
            <a:prstGeom prst="rect">
              <a:avLst/>
            </a:prstGeom>
            <a:ln>
              <a:noFill/>
            </a:ln>
            <a:effectLst>
              <a:softEdge rad="112500"/>
            </a:effectLst>
          </p:spPr>
        </p:pic>
        <p:grpSp>
          <p:nvGrpSpPr>
            <p:cNvPr id="30" name="组合 29"/>
            <p:cNvGrpSpPr/>
            <p:nvPr/>
          </p:nvGrpSpPr>
          <p:grpSpPr>
            <a:xfrm>
              <a:off x="912037" y="2752697"/>
              <a:ext cx="9908363" cy="1661035"/>
              <a:chOff x="912194" y="2752697"/>
              <a:chExt cx="7453884" cy="1661035"/>
            </a:xfrm>
          </p:grpSpPr>
          <p:grpSp>
            <p:nvGrpSpPr>
              <p:cNvPr id="5" name="组合 4"/>
              <p:cNvGrpSpPr/>
              <p:nvPr/>
            </p:nvGrpSpPr>
            <p:grpSpPr>
              <a:xfrm>
                <a:off x="912194" y="2752697"/>
                <a:ext cx="7453884" cy="1084110"/>
                <a:chOff x="2152363" y="2474706"/>
                <a:chExt cx="5800744" cy="1084110"/>
              </a:xfrm>
            </p:grpSpPr>
            <p:sp>
              <p:nvSpPr>
                <p:cNvPr id="6" name="任意多边形 28"/>
                <p:cNvSpPr/>
                <p:nvPr/>
              </p:nvSpPr>
              <p:spPr bwMode="auto">
                <a:xfrm>
                  <a:off x="2152363" y="2474706"/>
                  <a:ext cx="1932263" cy="796109"/>
                </a:xfrm>
                <a:custGeom>
                  <a:avLst/>
                  <a:gdLst>
                    <a:gd name="T0" fmla="*/ 0 w 1524075"/>
                    <a:gd name="T1" fmla="*/ 0 h 169416"/>
                    <a:gd name="T2" fmla="*/ 1427460 w 1524075"/>
                    <a:gd name="T3" fmla="*/ 0 h 169416"/>
                    <a:gd name="T4" fmla="*/ 1524075 w 1524075"/>
                    <a:gd name="T5" fmla="*/ 84708 h 169416"/>
                    <a:gd name="T6" fmla="*/ 1427460 w 1524075"/>
                    <a:gd name="T7" fmla="*/ 169416 h 169416"/>
                    <a:gd name="T8" fmla="*/ 0 w 1524075"/>
                    <a:gd name="T9" fmla="*/ 169416 h 169416"/>
                    <a:gd name="T10" fmla="*/ 96615 w 1524075"/>
                    <a:gd name="T11" fmla="*/ 84708 h 169416"/>
                    <a:gd name="T12" fmla="*/ 0 w 1524075"/>
                    <a:gd name="T13" fmla="*/ 0 h 169416"/>
                  </a:gdLst>
                  <a:ahLst/>
                  <a:cxnLst>
                    <a:cxn ang="0">
                      <a:pos x="T0" y="T1"/>
                    </a:cxn>
                    <a:cxn ang="0">
                      <a:pos x="T2" y="T3"/>
                    </a:cxn>
                    <a:cxn ang="0">
                      <a:pos x="T4" y="T5"/>
                    </a:cxn>
                    <a:cxn ang="0">
                      <a:pos x="T6" y="T7"/>
                    </a:cxn>
                    <a:cxn ang="0">
                      <a:pos x="T8" y="T9"/>
                    </a:cxn>
                    <a:cxn ang="0">
                      <a:pos x="T10" y="T11"/>
                    </a:cxn>
                    <a:cxn ang="0">
                      <a:pos x="T12" y="T13"/>
                    </a:cxn>
                  </a:cxnLst>
                  <a:rect l="0" t="0" r="r" b="b"/>
                  <a:pathLst>
                    <a:path w="1524075" h="169416">
                      <a:moveTo>
                        <a:pt x="0" y="0"/>
                      </a:moveTo>
                      <a:lnTo>
                        <a:pt x="1427460" y="0"/>
                      </a:lnTo>
                      <a:lnTo>
                        <a:pt x="1524075" y="84708"/>
                      </a:lnTo>
                      <a:lnTo>
                        <a:pt x="1427460" y="169416"/>
                      </a:lnTo>
                      <a:lnTo>
                        <a:pt x="0" y="169416"/>
                      </a:lnTo>
                      <a:lnTo>
                        <a:pt x="96615" y="84708"/>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cxnSp>
              <p:nvCxnSpPr>
                <p:cNvPr id="3" name="直接连接符 2"/>
                <p:cNvCxnSpPr>
                  <a:cxnSpLocks noChangeShapeType="1"/>
                </p:cNvCxnSpPr>
                <p:nvPr/>
              </p:nvCxnSpPr>
              <p:spPr bwMode="auto">
                <a:xfrm flipH="1" flipV="1">
                  <a:off x="3119761" y="3270816"/>
                  <a:ext cx="1790" cy="288000"/>
                </a:xfrm>
                <a:prstGeom prst="line">
                  <a:avLst/>
                </a:prstGeom>
                <a:noFill/>
                <a:ln w="19050" cmpd="sng">
                  <a:solidFill>
                    <a:schemeClr val="accent2">
                      <a:lumMod val="50000"/>
                    </a:schemeClr>
                  </a:solidFill>
                  <a:round/>
                </a:ln>
                <a:extLst>
                  <a:ext uri="{909E8E84-426E-40DD-AFC4-6F175D3DCCD1}">
                    <a14:hiddenFill xmlns:a14="http://schemas.microsoft.com/office/drawing/2010/main">
                      <a:noFill/>
                    </a14:hiddenFill>
                  </a:ext>
                </a:extLst>
              </p:spPr>
            </p:cxnSp>
            <p:sp>
              <p:nvSpPr>
                <p:cNvPr id="7" name="任意多边形 31"/>
                <p:cNvSpPr/>
                <p:nvPr/>
              </p:nvSpPr>
              <p:spPr bwMode="auto">
                <a:xfrm>
                  <a:off x="4086789" y="2474706"/>
                  <a:ext cx="1932264" cy="796109"/>
                </a:xfrm>
                <a:custGeom>
                  <a:avLst/>
                  <a:gdLst>
                    <a:gd name="T0" fmla="*/ 0 w 1524075"/>
                    <a:gd name="T1" fmla="*/ 0 h 169416"/>
                    <a:gd name="T2" fmla="*/ 1427460 w 1524075"/>
                    <a:gd name="T3" fmla="*/ 0 h 169416"/>
                    <a:gd name="T4" fmla="*/ 1524075 w 1524075"/>
                    <a:gd name="T5" fmla="*/ 84708 h 169416"/>
                    <a:gd name="T6" fmla="*/ 1427460 w 1524075"/>
                    <a:gd name="T7" fmla="*/ 169416 h 169416"/>
                    <a:gd name="T8" fmla="*/ 0 w 1524075"/>
                    <a:gd name="T9" fmla="*/ 169416 h 169416"/>
                    <a:gd name="T10" fmla="*/ 96615 w 1524075"/>
                    <a:gd name="T11" fmla="*/ 84708 h 169416"/>
                    <a:gd name="T12" fmla="*/ 0 w 1524075"/>
                    <a:gd name="T13" fmla="*/ 0 h 169416"/>
                  </a:gdLst>
                  <a:ahLst/>
                  <a:cxnLst>
                    <a:cxn ang="0">
                      <a:pos x="T0" y="T1"/>
                    </a:cxn>
                    <a:cxn ang="0">
                      <a:pos x="T2" y="T3"/>
                    </a:cxn>
                    <a:cxn ang="0">
                      <a:pos x="T4" y="T5"/>
                    </a:cxn>
                    <a:cxn ang="0">
                      <a:pos x="T6" y="T7"/>
                    </a:cxn>
                    <a:cxn ang="0">
                      <a:pos x="T8" y="T9"/>
                    </a:cxn>
                    <a:cxn ang="0">
                      <a:pos x="T10" y="T11"/>
                    </a:cxn>
                    <a:cxn ang="0">
                      <a:pos x="T12" y="T13"/>
                    </a:cxn>
                  </a:cxnLst>
                  <a:rect l="0" t="0" r="r" b="b"/>
                  <a:pathLst>
                    <a:path w="1524075" h="169416">
                      <a:moveTo>
                        <a:pt x="0" y="0"/>
                      </a:moveTo>
                      <a:lnTo>
                        <a:pt x="1427460" y="0"/>
                      </a:lnTo>
                      <a:lnTo>
                        <a:pt x="1524075" y="84708"/>
                      </a:lnTo>
                      <a:lnTo>
                        <a:pt x="1427460" y="169416"/>
                      </a:lnTo>
                      <a:lnTo>
                        <a:pt x="0" y="169416"/>
                      </a:lnTo>
                      <a:lnTo>
                        <a:pt x="96615" y="84708"/>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cxnSp>
              <p:nvCxnSpPr>
                <p:cNvPr id="8" name="直接连接符 33"/>
                <p:cNvCxnSpPr>
                  <a:cxnSpLocks noChangeShapeType="1"/>
                </p:cNvCxnSpPr>
                <p:nvPr/>
              </p:nvCxnSpPr>
              <p:spPr bwMode="auto">
                <a:xfrm flipH="1" flipV="1">
                  <a:off x="5052026" y="3270816"/>
                  <a:ext cx="1791" cy="288000"/>
                </a:xfrm>
                <a:prstGeom prst="line">
                  <a:avLst/>
                </a:prstGeom>
                <a:noFill/>
                <a:ln w="19050" cmpd="sng">
                  <a:solidFill>
                    <a:schemeClr val="accent2">
                      <a:lumMod val="50000"/>
                    </a:schemeClr>
                  </a:solidFill>
                  <a:round/>
                </a:ln>
                <a:extLst>
                  <a:ext uri="{909E8E84-426E-40DD-AFC4-6F175D3DCCD1}">
                    <a14:hiddenFill xmlns:a14="http://schemas.microsoft.com/office/drawing/2010/main">
                      <a:noFill/>
                    </a14:hiddenFill>
                  </a:ext>
                </a:extLst>
              </p:spPr>
            </p:cxnSp>
            <p:sp>
              <p:nvSpPr>
                <p:cNvPr id="9" name="任意多边形 36"/>
                <p:cNvSpPr/>
                <p:nvPr/>
              </p:nvSpPr>
              <p:spPr bwMode="auto">
                <a:xfrm>
                  <a:off x="6019052" y="2474706"/>
                  <a:ext cx="1934055" cy="796109"/>
                </a:xfrm>
                <a:custGeom>
                  <a:avLst/>
                  <a:gdLst>
                    <a:gd name="T0" fmla="*/ 0 w 1524075"/>
                    <a:gd name="T1" fmla="*/ 0 h 169416"/>
                    <a:gd name="T2" fmla="*/ 1427460 w 1524075"/>
                    <a:gd name="T3" fmla="*/ 0 h 169416"/>
                    <a:gd name="T4" fmla="*/ 1524075 w 1524075"/>
                    <a:gd name="T5" fmla="*/ 84708 h 169416"/>
                    <a:gd name="T6" fmla="*/ 1427460 w 1524075"/>
                    <a:gd name="T7" fmla="*/ 169416 h 169416"/>
                    <a:gd name="T8" fmla="*/ 0 w 1524075"/>
                    <a:gd name="T9" fmla="*/ 169416 h 169416"/>
                    <a:gd name="T10" fmla="*/ 96615 w 1524075"/>
                    <a:gd name="T11" fmla="*/ 84708 h 169416"/>
                    <a:gd name="T12" fmla="*/ 0 w 1524075"/>
                    <a:gd name="T13" fmla="*/ 0 h 169416"/>
                  </a:gdLst>
                  <a:ahLst/>
                  <a:cxnLst>
                    <a:cxn ang="0">
                      <a:pos x="T0" y="T1"/>
                    </a:cxn>
                    <a:cxn ang="0">
                      <a:pos x="T2" y="T3"/>
                    </a:cxn>
                    <a:cxn ang="0">
                      <a:pos x="T4" y="T5"/>
                    </a:cxn>
                    <a:cxn ang="0">
                      <a:pos x="T6" y="T7"/>
                    </a:cxn>
                    <a:cxn ang="0">
                      <a:pos x="T8" y="T9"/>
                    </a:cxn>
                    <a:cxn ang="0">
                      <a:pos x="T10" y="T11"/>
                    </a:cxn>
                    <a:cxn ang="0">
                      <a:pos x="T12" y="T13"/>
                    </a:cxn>
                  </a:cxnLst>
                  <a:rect l="0" t="0" r="r" b="b"/>
                  <a:pathLst>
                    <a:path w="1524075" h="169416">
                      <a:moveTo>
                        <a:pt x="0" y="0"/>
                      </a:moveTo>
                      <a:lnTo>
                        <a:pt x="1427460" y="0"/>
                      </a:lnTo>
                      <a:lnTo>
                        <a:pt x="1524075" y="84708"/>
                      </a:lnTo>
                      <a:lnTo>
                        <a:pt x="1427460" y="169416"/>
                      </a:lnTo>
                      <a:lnTo>
                        <a:pt x="0" y="169416"/>
                      </a:lnTo>
                      <a:lnTo>
                        <a:pt x="96615" y="84708"/>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cxnSp>
              <p:nvCxnSpPr>
                <p:cNvPr id="19" name="直接连接符 38"/>
                <p:cNvCxnSpPr>
                  <a:cxnSpLocks noChangeShapeType="1"/>
                </p:cNvCxnSpPr>
                <p:nvPr/>
              </p:nvCxnSpPr>
              <p:spPr bwMode="auto">
                <a:xfrm flipH="1" flipV="1">
                  <a:off x="6986079" y="3270816"/>
                  <a:ext cx="0" cy="288000"/>
                </a:xfrm>
                <a:prstGeom prst="line">
                  <a:avLst/>
                </a:prstGeom>
                <a:noFill/>
                <a:ln w="19050" cmpd="sng">
                  <a:solidFill>
                    <a:schemeClr val="accent2">
                      <a:lumMod val="50000"/>
                    </a:schemeClr>
                  </a:solidFill>
                  <a:round/>
                </a:ln>
                <a:extLst>
                  <a:ext uri="{909E8E84-426E-40DD-AFC4-6F175D3DCCD1}">
                    <a14:hiddenFill xmlns:a14="http://schemas.microsoft.com/office/drawing/2010/main">
                      <a:noFill/>
                    </a14:hiddenFill>
                  </a:ext>
                </a:extLst>
              </p:spPr>
            </p:cxnSp>
          </p:grpSp>
          <p:sp>
            <p:nvSpPr>
              <p:cNvPr id="23" name="矩形 22"/>
              <p:cNvSpPr/>
              <p:nvPr/>
            </p:nvSpPr>
            <p:spPr>
              <a:xfrm>
                <a:off x="1160060" y="2929117"/>
                <a:ext cx="1890692" cy="525009"/>
              </a:xfrm>
              <a:prstGeom prst="rect">
                <a:avLst/>
              </a:prstGeom>
            </p:spPr>
            <p:txBody>
              <a:bodyPr wrap="square">
                <a:spAutoFit/>
              </a:bodyPr>
              <a:lstStyle/>
              <a:p>
                <a:pPr algn="ctr"/>
                <a:r>
                  <a:rPr lang="zh-CN" altLang="en-US" sz="2400" b="1" spc="-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萌芽</a:t>
                </a:r>
                <a:endParaRPr lang="zh-CN" altLang="en-US" sz="1600" dirty="0">
                  <a:solidFill>
                    <a:schemeClr val="bg1"/>
                  </a:solidFill>
                </a:endParaRPr>
              </a:p>
            </p:txBody>
          </p:sp>
          <p:sp>
            <p:nvSpPr>
              <p:cNvPr id="24" name="矩形 23"/>
              <p:cNvSpPr/>
              <p:nvPr/>
            </p:nvSpPr>
            <p:spPr>
              <a:xfrm>
                <a:off x="3636282" y="2929117"/>
                <a:ext cx="1890692" cy="525009"/>
              </a:xfrm>
              <a:prstGeom prst="rect">
                <a:avLst/>
              </a:prstGeom>
            </p:spPr>
            <p:txBody>
              <a:bodyPr wrap="square">
                <a:spAutoFit/>
              </a:bodyPr>
              <a:lstStyle/>
              <a:p>
                <a:pPr algn="ctr"/>
                <a:r>
                  <a:rPr lang="zh-CN" altLang="en-US" sz="2400" b="1" spc="-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发端</a:t>
                </a:r>
                <a:endParaRPr lang="zh-CN" altLang="en-US" sz="1600" dirty="0">
                  <a:solidFill>
                    <a:schemeClr val="bg1"/>
                  </a:solidFill>
                </a:endParaRPr>
              </a:p>
            </p:txBody>
          </p:sp>
          <p:sp>
            <p:nvSpPr>
              <p:cNvPr id="25" name="矩形 24"/>
              <p:cNvSpPr/>
              <p:nvPr/>
            </p:nvSpPr>
            <p:spPr>
              <a:xfrm>
                <a:off x="5974824" y="2929117"/>
                <a:ext cx="2344490" cy="525009"/>
              </a:xfrm>
              <a:prstGeom prst="rect">
                <a:avLst/>
              </a:prstGeom>
            </p:spPr>
            <p:txBody>
              <a:bodyPr wrap="square">
                <a:spAutoFit/>
              </a:bodyPr>
              <a:lstStyle/>
              <a:p>
                <a:pPr algn="ctr"/>
                <a:r>
                  <a:rPr lang="zh-CN" altLang="en-US" sz="2400" b="1" spc="-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形成并不断发展</a:t>
                </a:r>
                <a:endParaRPr lang="zh-CN" altLang="en-US" sz="1600" dirty="0">
                  <a:solidFill>
                    <a:schemeClr val="bg1"/>
                  </a:solidFill>
                </a:endParaRPr>
              </a:p>
            </p:txBody>
          </p:sp>
          <p:sp>
            <p:nvSpPr>
              <p:cNvPr id="27" name="矩形 26"/>
              <p:cNvSpPr/>
              <p:nvPr/>
            </p:nvSpPr>
            <p:spPr>
              <a:xfrm>
                <a:off x="1386440" y="3888723"/>
                <a:ext cx="1535399" cy="525009"/>
              </a:xfrm>
              <a:prstGeom prst="rect">
                <a:avLst/>
              </a:prstGeom>
            </p:spPr>
            <p:txBody>
              <a:bodyPr wrap="square">
                <a:spAutoFit/>
              </a:bodyPr>
              <a:lstStyle/>
              <a:p>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五四运动前后</a:t>
                </a:r>
                <a:endParaRPr lang="zh-CN" altLang="en-US" sz="1600" dirty="0"/>
              </a:p>
            </p:txBody>
          </p:sp>
        </p:grpSp>
        <p:sp>
          <p:nvSpPr>
            <p:cNvPr id="28" name="矩形 27"/>
            <p:cNvSpPr/>
            <p:nvPr/>
          </p:nvSpPr>
          <p:spPr>
            <a:xfrm>
              <a:off x="4678318" y="3860584"/>
              <a:ext cx="2363269" cy="2630840"/>
            </a:xfrm>
            <a:prstGeom prst="rect">
              <a:avLst/>
            </a:prstGeom>
          </p:spPr>
          <p:txBody>
            <a:bodyPr wrap="square">
              <a:spAutoFit/>
            </a:bodyPr>
            <a:lstStyle/>
            <a:p>
              <a:pPr algn="just">
                <a:lnSpc>
                  <a:spcPct val="150000"/>
                </a:lnSpc>
              </a:pPr>
              <a:r>
                <a:rPr lang="zh-CN" altLang="en-US" sz="2400" spc="-100" dirty="0">
                  <a:latin typeface="微软雅黑" panose="020B0503020204020204" pitchFamily="34" charset="-122"/>
                  <a:ea typeface="微软雅黑" panose="020B0503020204020204" pitchFamily="34" charset="-122"/>
                  <a:sym typeface="微软雅黑" panose="020B0503020204020204" pitchFamily="34" charset="-122"/>
                </a:rPr>
                <a:t>中国共产党成立以后蓬勃发展的伟大工人运动和农民运动</a:t>
              </a:r>
              <a:endParaRPr lang="zh-CN" altLang="en-US" sz="1600" dirty="0"/>
            </a:p>
          </p:txBody>
        </p:sp>
        <p:sp>
          <p:nvSpPr>
            <p:cNvPr id="29" name="矩形 28"/>
            <p:cNvSpPr/>
            <p:nvPr/>
          </p:nvSpPr>
          <p:spPr>
            <a:xfrm>
              <a:off x="8020385" y="3860584"/>
              <a:ext cx="2363269" cy="3263024"/>
            </a:xfrm>
            <a:prstGeom prst="rect">
              <a:avLst/>
            </a:prstGeom>
          </p:spPr>
          <p:txBody>
            <a:bodyPr wrap="square">
              <a:spAutoFit/>
            </a:bodyPr>
            <a:lstStyle/>
            <a:p>
              <a:pPr algn="just">
                <a:lnSpc>
                  <a:spcPct val="150000"/>
                </a:lnSpc>
              </a:pPr>
              <a:r>
                <a:rPr lang="zh-CN" altLang="en-US" sz="2400" spc="-100" dirty="0">
                  <a:latin typeface="微软雅黑" panose="020B0503020204020204" pitchFamily="34" charset="-122"/>
                  <a:ea typeface="微软雅黑" panose="020B0503020204020204" pitchFamily="34" charset="-122"/>
                  <a:sym typeface="微软雅黑" panose="020B0503020204020204" pitchFamily="34" charset="-122"/>
                </a:rPr>
                <a:t>土地革命战争、抗日战争、解放战争以及社会主义革命、建设、改革的长期发展</a:t>
              </a:r>
              <a:endParaRPr lang="zh-CN" altLang="en-US" sz="1600" dirty="0"/>
            </a:p>
          </p:txBody>
        </p:sp>
      </p:grpSp>
      <p:sp>
        <p:nvSpPr>
          <p:cNvPr id="10"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75655" y="2480945"/>
            <a:ext cx="5735955" cy="3671570"/>
            <a:chOff x="11364" y="3907"/>
            <a:chExt cx="9033" cy="5782"/>
          </a:xfrm>
        </p:grpSpPr>
        <p:sp>
          <p:nvSpPr>
            <p:cNvPr id="21" name="is1ide-Rectangle: Rounded Corners 14"/>
            <p:cNvSpPr/>
            <p:nvPr/>
          </p:nvSpPr>
          <p:spPr>
            <a:xfrm>
              <a:off x="12909" y="5297"/>
              <a:ext cx="7489" cy="4392"/>
            </a:xfrm>
            <a:prstGeom prst="roundRect">
              <a:avLst>
                <a:gd name="adj" fmla="val 10000"/>
              </a:avLst>
            </a:prstGeom>
            <a:solidFill>
              <a:srgbClr val="969696">
                <a:lumMod val="20000"/>
                <a:lumOff val="80000"/>
                <a:alpha val="90000"/>
              </a:srgbClr>
            </a:solid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80808">
                    <a:hueOff val="0"/>
                    <a:satOff val="0"/>
                    <a:lumOff val="0"/>
                    <a:alphaOff val="0"/>
                  </a:srgbClr>
                </a:solidFill>
                <a:effectLst/>
                <a:uLnTx/>
                <a:uFillTx/>
                <a:latin typeface="Arial" panose="020B0604020202020204"/>
                <a:ea typeface="微软雅黑" panose="020B0503020204020204" pitchFamily="34" charset="-122"/>
                <a:cs typeface="+mn-cs"/>
              </a:endParaRPr>
            </a:p>
          </p:txBody>
        </p:sp>
        <p:pic>
          <p:nvPicPr>
            <p:cNvPr id="32" name="图片 31"/>
            <p:cNvPicPr>
              <a:picLocks noChangeAspect="1"/>
            </p:cNvPicPr>
            <p:nvPr/>
          </p:nvPicPr>
          <p:blipFill>
            <a:blip r:embed="rId3"/>
            <a:stretch>
              <a:fillRect/>
            </a:stretch>
          </p:blipFill>
          <p:spPr>
            <a:xfrm>
              <a:off x="11364" y="3907"/>
              <a:ext cx="2339" cy="3030"/>
            </a:xfrm>
            <a:prstGeom prst="rect">
              <a:avLst/>
            </a:prstGeom>
            <a:ln w="38100" cap="sq">
              <a:solidFill>
                <a:schemeClr val="bg1"/>
              </a:solidFill>
              <a:prstDash val="solid"/>
              <a:miter lim="800000"/>
              <a:headEnd/>
              <a:tailEnd/>
            </a:ln>
            <a:effectLst>
              <a:outerShdw blurRad="50800" dist="38100" dir="2700000" algn="tl" rotWithShape="0">
                <a:srgbClr val="000000">
                  <a:alpha val="43000"/>
                </a:srgbClr>
              </a:outerShdw>
            </a:effectLst>
          </p:spPr>
        </p:pic>
      </p:grpSp>
      <p:pic>
        <p:nvPicPr>
          <p:cNvPr id="72" name="图片 7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2" name="组合 1"/>
          <p:cNvGrpSpPr/>
          <p:nvPr/>
        </p:nvGrpSpPr>
        <p:grpSpPr>
          <a:xfrm>
            <a:off x="1037572" y="2480777"/>
            <a:ext cx="4596316" cy="3671799"/>
            <a:chOff x="535242" y="2535425"/>
            <a:chExt cx="4596316" cy="3671799"/>
          </a:xfrm>
        </p:grpSpPr>
        <p:sp>
          <p:nvSpPr>
            <p:cNvPr id="10" name="is1ide-Rectangle: Rounded Corners 14"/>
            <p:cNvSpPr/>
            <p:nvPr/>
          </p:nvSpPr>
          <p:spPr>
            <a:xfrm>
              <a:off x="1400470" y="3418475"/>
              <a:ext cx="3731088" cy="2788749"/>
            </a:xfrm>
            <a:prstGeom prst="roundRect">
              <a:avLst>
                <a:gd name="adj" fmla="val 10000"/>
              </a:avLst>
            </a:prstGeom>
            <a:solidFill>
              <a:srgbClr val="969696">
                <a:lumMod val="20000"/>
                <a:lumOff val="80000"/>
                <a:alpha val="90000"/>
              </a:srgbClr>
            </a:solid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80808">
                    <a:hueOff val="0"/>
                    <a:satOff val="0"/>
                    <a:lumOff val="0"/>
                    <a:alphaOff val="0"/>
                  </a:srgbClr>
                </a:solidFill>
                <a:effectLst/>
                <a:uLnTx/>
                <a:uFillTx/>
                <a:latin typeface="Arial" panose="020B0604020202020204"/>
                <a:ea typeface="微软雅黑" panose="020B0503020204020204" pitchFamily="34" charset="-122"/>
                <a:cs typeface="+mn-cs"/>
              </a:endParaRPr>
            </a:p>
          </p:txBody>
        </p:sp>
        <p:sp>
          <p:nvSpPr>
            <p:cNvPr id="11" name="文本框 10"/>
            <p:cNvSpPr txBox="1"/>
            <p:nvPr/>
          </p:nvSpPr>
          <p:spPr>
            <a:xfrm>
              <a:off x="1969621" y="3720408"/>
              <a:ext cx="2834391" cy="2243050"/>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是否发扬革命传统，是我国民主革命能否取得胜利的重要因素。</a:t>
              </a:r>
              <a:endParaRPr lang="zh-CN" altLang="en-US" sz="2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p:cNvPicPr>
              <a:picLocks noChangeAspect="1"/>
            </p:cNvPicPr>
            <p:nvPr/>
          </p:nvPicPr>
          <p:blipFill>
            <a:blip r:embed="rId6"/>
            <a:stretch>
              <a:fillRect/>
            </a:stretch>
          </p:blipFill>
          <p:spPr>
            <a:xfrm flipH="1">
              <a:off x="535242" y="2535425"/>
              <a:ext cx="1434379" cy="1924350"/>
            </a:xfrm>
            <a:prstGeom prst="rect">
              <a:avLst/>
            </a:prstGeom>
            <a:ln w="38100" cap="sq">
              <a:solidFill>
                <a:schemeClr val="bg1"/>
              </a:solidFill>
              <a:prstDash val="solid"/>
              <a:miter lim="800000"/>
              <a:headEnd/>
              <a:tailEnd/>
            </a:ln>
            <a:effectLst>
              <a:outerShdw blurRad="50800" dist="38100" dir="2700000" algn="tl" rotWithShape="0">
                <a:srgbClr val="000000">
                  <a:alpha val="43000"/>
                </a:srgbClr>
              </a:outerShdw>
            </a:effectLst>
          </p:spPr>
        </p:pic>
      </p:grpSp>
      <p:sp>
        <p:nvSpPr>
          <p:cNvPr id="26" name="文本框 25"/>
          <p:cNvSpPr txBox="1"/>
          <p:nvPr/>
        </p:nvSpPr>
        <p:spPr>
          <a:xfrm>
            <a:off x="7360701" y="3388926"/>
            <a:ext cx="4027165" cy="2797048"/>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要恢复和发扬我们党和人民的革命传统，培养和树立优良的道德风尚，为建设高度发展的社会主义精神文明作出积极的贡献。</a:t>
            </a:r>
          </a:p>
        </p:txBody>
      </p:sp>
      <p:sp>
        <p:nvSpPr>
          <p:cNvPr id="5"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spTree>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50891" name="文本框 6"/>
          <p:cNvSpPr txBox="1"/>
          <p:nvPr/>
        </p:nvSpPr>
        <p:spPr>
          <a:xfrm>
            <a:off x="4754279" y="3608736"/>
            <a:ext cx="7344305" cy="579450"/>
          </a:xfrm>
          <a:prstGeom prst="rect">
            <a:avLst/>
          </a:prstGeom>
          <a:noFill/>
          <a:ln w="9525">
            <a:noFill/>
          </a:ln>
        </p:spPr>
        <p:txBody>
          <a:bodyPr wrap="square"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5pPr>
          </a:lstStyle>
          <a:p>
            <a:pPr marL="0" indent="0" defTabSz="1219200">
              <a:lnSpc>
                <a:spcPct val="120000"/>
              </a:lnSpc>
              <a:spcBef>
                <a:spcPts val="1865"/>
              </a:spcBef>
              <a:buNone/>
              <a:defRPr/>
            </a:pPr>
            <a:r>
              <a:rPr lang="en-US" altLang="zh-CN" sz="2700" dirty="0">
                <a:solidFill>
                  <a:srgbClr val="000000"/>
                </a:solidFill>
              </a:rPr>
              <a:t>  2.</a:t>
            </a:r>
            <a:r>
              <a:rPr lang="zh-CN" altLang="en-US" sz="2700" dirty="0">
                <a:solidFill>
                  <a:srgbClr val="000000"/>
                </a:solidFill>
              </a:rPr>
              <a:t>全心全意为人民服务</a:t>
            </a:r>
          </a:p>
        </p:txBody>
      </p:sp>
      <p:sp>
        <p:nvSpPr>
          <p:cNvPr id="250892" name="文本框 4"/>
          <p:cNvSpPr txBox="1"/>
          <p:nvPr/>
        </p:nvSpPr>
        <p:spPr>
          <a:xfrm>
            <a:off x="4754279" y="4653250"/>
            <a:ext cx="6970681" cy="579450"/>
          </a:xfrm>
          <a:prstGeom prst="rect">
            <a:avLst/>
          </a:prstGeom>
          <a:noFill/>
          <a:ln w="9525">
            <a:noFill/>
          </a:ln>
        </p:spPr>
        <p:txBody>
          <a:bodyPr wrap="square"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5pPr>
          </a:lstStyle>
          <a:p>
            <a:pPr marL="0" indent="0" defTabSz="1219200">
              <a:lnSpc>
                <a:spcPct val="120000"/>
              </a:lnSpc>
              <a:spcBef>
                <a:spcPts val="1865"/>
              </a:spcBef>
              <a:buNone/>
              <a:defRPr/>
            </a:pPr>
            <a:r>
              <a:rPr lang="en-US" altLang="zh-CN" sz="2700" dirty="0">
                <a:solidFill>
                  <a:srgbClr val="000000"/>
                </a:solidFill>
              </a:rPr>
              <a:t>  3.</a:t>
            </a:r>
            <a:r>
              <a:rPr lang="zh-CN" altLang="en-US" sz="2700" dirty="0">
                <a:solidFill>
                  <a:srgbClr val="000000"/>
                </a:solidFill>
              </a:rPr>
              <a:t>始终把革命利益放在首位</a:t>
            </a:r>
          </a:p>
        </p:txBody>
      </p:sp>
      <p:sp>
        <p:nvSpPr>
          <p:cNvPr id="250893" name="文本框 8"/>
          <p:cNvSpPr txBox="1"/>
          <p:nvPr/>
        </p:nvSpPr>
        <p:spPr>
          <a:xfrm>
            <a:off x="4730357" y="5668676"/>
            <a:ext cx="6970681" cy="579450"/>
          </a:xfrm>
          <a:prstGeom prst="rect">
            <a:avLst/>
          </a:prstGeom>
          <a:noFill/>
          <a:ln w="9525">
            <a:noFill/>
          </a:ln>
        </p:spPr>
        <p:txBody>
          <a:bodyPr wrap="square"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5pPr>
          </a:lstStyle>
          <a:p>
            <a:pPr marL="0" indent="0" defTabSz="1219200">
              <a:lnSpc>
                <a:spcPct val="120000"/>
              </a:lnSpc>
              <a:spcBef>
                <a:spcPts val="1865"/>
              </a:spcBef>
              <a:buNone/>
              <a:defRPr/>
            </a:pPr>
            <a:r>
              <a:rPr lang="en-US" altLang="zh-CN" sz="2700" dirty="0">
                <a:solidFill>
                  <a:srgbClr val="000000"/>
                </a:solidFill>
              </a:rPr>
              <a:t>  4.</a:t>
            </a:r>
            <a:r>
              <a:rPr lang="zh-CN" altLang="en-US" sz="2700" dirty="0">
                <a:solidFill>
                  <a:srgbClr val="000000"/>
                </a:solidFill>
              </a:rPr>
              <a:t>树立社会新风，培育新型人际关系</a:t>
            </a:r>
          </a:p>
        </p:txBody>
      </p:sp>
      <p:cxnSp>
        <p:nvCxnSpPr>
          <p:cNvPr id="10" name="直接连接符 9"/>
          <p:cNvCxnSpPr/>
          <p:nvPr/>
        </p:nvCxnSpPr>
        <p:spPr>
          <a:xfrm>
            <a:off x="2354013" y="3377334"/>
            <a:ext cx="9504361" cy="12700"/>
          </a:xfrm>
          <a:prstGeom prst="line">
            <a:avLst/>
          </a:prstGeom>
          <a:ln>
            <a:solidFill>
              <a:srgbClr val="A3001B"/>
            </a:solidFill>
            <a:prstDash val="dash"/>
          </a:ln>
        </p:spPr>
        <p:style>
          <a:lnRef idx="1">
            <a:schemeClr val="accent1"/>
          </a:lnRef>
          <a:fillRef idx="0">
            <a:schemeClr val="accent1"/>
          </a:fillRef>
          <a:effectRef idx="0">
            <a:schemeClr val="accent1"/>
          </a:effectRef>
          <a:fontRef idx="minor">
            <a:schemeClr val="tx1"/>
          </a:fontRef>
        </p:style>
      </p:cxnSp>
      <p:sp>
        <p:nvSpPr>
          <p:cNvPr id="27" name="文本框 6"/>
          <p:cNvSpPr txBox="1"/>
          <p:nvPr/>
        </p:nvSpPr>
        <p:spPr>
          <a:xfrm>
            <a:off x="4754279" y="2543712"/>
            <a:ext cx="6946759" cy="621705"/>
          </a:xfrm>
          <a:prstGeom prst="rect">
            <a:avLst/>
          </a:prstGeom>
          <a:noFill/>
          <a:ln w="9525">
            <a:noFill/>
          </a:ln>
        </p:spPr>
        <p:txBody>
          <a:bodyPr wrap="square"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5pPr>
          </a:lstStyle>
          <a:p>
            <a:pPr marL="0" indent="0" defTabSz="1219200">
              <a:lnSpc>
                <a:spcPct val="120000"/>
              </a:lnSpc>
              <a:spcBef>
                <a:spcPts val="1865"/>
              </a:spcBef>
              <a:buNone/>
              <a:defRPr/>
            </a:pPr>
            <a:r>
              <a:rPr lang="en-US" altLang="zh-CN" sz="2700" dirty="0">
                <a:solidFill>
                  <a:srgbClr val="000000"/>
                </a:solidFill>
              </a:rPr>
              <a:t>  1.</a:t>
            </a:r>
            <a:r>
              <a:rPr lang="zh-CN" altLang="zh-CN" sz="2700" dirty="0">
                <a:solidFill>
                  <a:srgbClr val="000000"/>
                </a:solidFill>
              </a:rPr>
              <a:t>为实现社会主义和共产主义理想而奋斗</a:t>
            </a:r>
            <a:endParaRPr lang="zh-CN" altLang="en-US" sz="2700" dirty="0">
              <a:solidFill>
                <a:srgbClr val="000000"/>
              </a:solidFill>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866" y="1933087"/>
            <a:ext cx="1847863" cy="133543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9270" y="2951340"/>
            <a:ext cx="1753054" cy="1314791"/>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91866" y="3827055"/>
            <a:ext cx="1765131" cy="1972534"/>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2901" y="4985010"/>
            <a:ext cx="1785791" cy="1503824"/>
          </a:xfrm>
          <a:prstGeom prst="rect">
            <a:avLst/>
          </a:prstGeom>
        </p:spPr>
      </p:pic>
      <p:sp>
        <p:nvSpPr>
          <p:cNvPr id="4"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250892"/>
                                        </p:tgtEl>
                                        <p:attrNameLst>
                                          <p:attrName>fillcolor</p:attrName>
                                        </p:attrNameLst>
                                      </p:cBhvr>
                                      <p:to>
                                        <p:clrVal>
                                          <a:srgbClr val="BE2424"/>
                                        </p:clrVal>
                                      </p:to>
                                    </p:set>
                                    <p:set>
                                      <p:cBhvr>
                                        <p:cTn id="7" dur="indefinite"/>
                                        <p:tgtEl>
                                          <p:spTgt spid="250892"/>
                                        </p:tgtEl>
                                        <p:attrNameLst>
                                          <p:attrName>fill.type</p:attrName>
                                        </p:attrNameLst>
                                      </p:cBhvr>
                                      <p:to>
                                        <p:strVal val="solid"/>
                                      </p:to>
                                    </p:set>
                                    <p:set>
                                      <p:cBhvr>
                                        <p:cTn id="8" dur="indefinite"/>
                                        <p:tgtEl>
                                          <p:spTgt spid="250892"/>
                                        </p:tgtEl>
                                        <p:attrNameLst>
                                          <p:attrName>fill.on</p:attrName>
                                        </p:attrNameLst>
                                      </p:cBhvr>
                                      <p:to>
                                        <p:strVal val="true"/>
                                      </p:to>
                                    </p:set>
                                  </p:childTnLst>
                                </p:cTn>
                              </p:par>
                              <p:par>
                                <p:cTn id="9" presetID="16" presetClass="emph" presetSubtype="0" fill="hold" grpId="0" nodeType="withEffect">
                                  <p:stCondLst>
                                    <p:cond delay="0"/>
                                  </p:stCondLst>
                                  <p:iterate type="lt">
                                    <p:tmPct val="4000"/>
                                  </p:iterate>
                                  <p:childTnLst>
                                    <p:set>
                                      <p:cBhvr override="childStyle">
                                        <p:cTn id="10" dur="1000" fill="hold"/>
                                        <p:tgtEl>
                                          <p:spTgt spid="250892"/>
                                        </p:tgtEl>
                                        <p:attrNameLst>
                                          <p:attrName>style.color</p:attrName>
                                        </p:attrNameLst>
                                      </p:cBhvr>
                                      <p:to>
                                        <p:clrVal>
                                          <a:schemeClr val="bg1"/>
                                        </p:clrVal>
                                      </p:to>
                                    </p:set>
                                    <p:set>
                                      <p:cBhvr>
                                        <p:cTn id="11" dur="1000" fill="hold"/>
                                        <p:tgtEl>
                                          <p:spTgt spid="250892"/>
                                        </p:tgtEl>
                                        <p:attrNameLst>
                                          <p:attrName>fillcolor</p:attrName>
                                        </p:attrNameLst>
                                      </p:cBhvr>
                                      <p:to>
                                        <p:clrVal>
                                          <a:schemeClr val="bg1"/>
                                        </p:clrVal>
                                      </p:to>
                                    </p:set>
                                    <p:set>
                                      <p:cBhvr>
                                        <p:cTn id="12" dur="1000" fill="hold"/>
                                        <p:tgtEl>
                                          <p:spTgt spid="2508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9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sp>
        <p:nvSpPr>
          <p:cNvPr id="11" name="文本框 10"/>
          <p:cNvSpPr txBox="1"/>
          <p:nvPr/>
        </p:nvSpPr>
        <p:spPr>
          <a:xfrm>
            <a:off x="850084" y="5223253"/>
            <a:ext cx="6370868" cy="1135054"/>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无数革命先烈，正是为了实现这样一个崇高的理想，毫不犹豫地献出了自己的生命。</a:t>
            </a:r>
          </a:p>
        </p:txBody>
      </p:sp>
      <p:pic>
        <p:nvPicPr>
          <p:cNvPr id="4" name="图片 3"/>
          <p:cNvPicPr>
            <a:picLocks noChangeAspect="1"/>
          </p:cNvPicPr>
          <p:nvPr/>
        </p:nvPicPr>
        <p:blipFill>
          <a:blip r:embed="rId5"/>
          <a:stretch>
            <a:fillRect/>
          </a:stretch>
        </p:blipFill>
        <p:spPr>
          <a:xfrm>
            <a:off x="7534910" y="2163445"/>
            <a:ext cx="3475355" cy="4406265"/>
          </a:xfrm>
          <a:prstGeom prst="rect">
            <a:avLst/>
          </a:prstGeom>
          <a:ln w="38100" cap="sq">
            <a:solidFill>
              <a:schemeClr val="bg1">
                <a:lumMod val="50000"/>
              </a:schemeClr>
            </a:solidFill>
            <a:prstDash val="solid"/>
            <a:miter lim="800000"/>
            <a:headEnd/>
            <a:tailEnd/>
          </a:ln>
          <a:effectLst>
            <a:outerShdw blurRad="50800" dist="38100" dir="2700000" algn="tl" rotWithShape="0">
              <a:srgbClr val="000000">
                <a:alpha val="43000"/>
              </a:srgbClr>
            </a:outerShdw>
          </a:effectLst>
        </p:spPr>
      </p:pic>
      <p:sp>
        <p:nvSpPr>
          <p:cNvPr id="10" name="文本框 9"/>
          <p:cNvSpPr txBox="1"/>
          <p:nvPr/>
        </p:nvSpPr>
        <p:spPr>
          <a:xfrm>
            <a:off x="850100" y="2011977"/>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为实现社会主义和共产主义理想而奋斗</a:t>
            </a:r>
          </a:p>
        </p:txBody>
      </p:sp>
      <p:grpSp>
        <p:nvGrpSpPr>
          <p:cNvPr id="7" name="组合 6"/>
          <p:cNvGrpSpPr/>
          <p:nvPr/>
        </p:nvGrpSpPr>
        <p:grpSpPr>
          <a:xfrm>
            <a:off x="977679" y="2716917"/>
            <a:ext cx="1596774" cy="1596774"/>
            <a:chOff x="536989" y="2532767"/>
            <a:chExt cx="1596774" cy="1596774"/>
          </a:xfrm>
        </p:grpSpPr>
        <p:sp>
          <p:nvSpPr>
            <p:cNvPr id="5" name="泪滴形 4"/>
            <p:cNvSpPr/>
            <p:nvPr/>
          </p:nvSpPr>
          <p:spPr>
            <a:xfrm rot="5400000">
              <a:off x="536989" y="2532767"/>
              <a:ext cx="1596774" cy="1596774"/>
            </a:xfrm>
            <a:prstGeom prst="teardrop">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627490" y="3008813"/>
              <a:ext cx="1415772" cy="830997"/>
            </a:xfrm>
            <a:prstGeom prst="rect">
              <a:avLst/>
            </a:prstGeom>
          </p:spPr>
          <p:txBody>
            <a:bodyPr wrap="none">
              <a:spAutoFit/>
            </a:bodyP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革命道德</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的灵魂</a:t>
              </a:r>
              <a:endParaRPr lang="zh-CN" altLang="en-US" b="1" dirty="0">
                <a:solidFill>
                  <a:schemeClr val="bg1"/>
                </a:solidFill>
                <a:effectLst>
                  <a:outerShdw blurRad="38100" dist="38100" dir="2700000" algn="tl">
                    <a:srgbClr val="000000">
                      <a:alpha val="43137"/>
                    </a:srgbClr>
                  </a:outerShdw>
                </a:effectLst>
              </a:endParaRPr>
            </a:p>
          </p:txBody>
        </p:sp>
      </p:grpSp>
      <p:sp>
        <p:nvSpPr>
          <p:cNvPr id="16" name="文本框 15"/>
          <p:cNvSpPr txBox="1"/>
          <p:nvPr/>
        </p:nvSpPr>
        <p:spPr>
          <a:xfrm>
            <a:off x="2920145" y="3071862"/>
            <a:ext cx="3274364" cy="1689052"/>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坚持社会主义、共产主义理想和信念的不屈不挠的精神。</a:t>
            </a:r>
          </a:p>
        </p:txBody>
      </p:sp>
      <p:cxnSp>
        <p:nvCxnSpPr>
          <p:cNvPr id="17" name="直接连接符 16"/>
          <p:cNvCxnSpPr/>
          <p:nvPr/>
        </p:nvCxnSpPr>
        <p:spPr>
          <a:xfrm>
            <a:off x="1227231" y="5049814"/>
            <a:ext cx="5616575"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sp>
        <p:nvSpPr>
          <p:cNvPr id="16" name="文本框 15"/>
          <p:cNvSpPr txBox="1"/>
          <p:nvPr/>
        </p:nvSpPr>
        <p:spPr>
          <a:xfrm>
            <a:off x="710400" y="1955462"/>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全心全意为人民服务</a:t>
            </a:r>
          </a:p>
        </p:txBody>
      </p:sp>
      <p:grpSp>
        <p:nvGrpSpPr>
          <p:cNvPr id="3" name="组合 2"/>
          <p:cNvGrpSpPr/>
          <p:nvPr/>
        </p:nvGrpSpPr>
        <p:grpSpPr>
          <a:xfrm>
            <a:off x="7524750" y="2221230"/>
            <a:ext cx="3435985" cy="4266565"/>
            <a:chOff x="7581113" y="890516"/>
            <a:chExt cx="3900487" cy="4939216"/>
          </a:xfrm>
        </p:grpSpPr>
        <p:pic>
          <p:nvPicPr>
            <p:cNvPr id="2" name="Picture 4" descr="http://www.people.com.cn/mediafile/pic/20150921/36/9837081017329238220.jpg"/>
            <p:cNvPicPr>
              <a:picLocks noChangeAspect="1" noChangeArrowheads="1"/>
            </p:cNvPicPr>
            <p:nvPr/>
          </p:nvPicPr>
          <p:blipFill rotWithShape="1">
            <a:blip r:embed="rId2">
              <a:extLst>
                <a:ext uri="{28A0092B-C50C-407E-A947-70E740481C1C}">
                  <a14:useLocalDpi xmlns:a14="http://schemas.microsoft.com/office/drawing/2010/main" val="0"/>
                </a:ext>
              </a:extLst>
            </a:blip>
            <a:srcRect t="5217" b="4390"/>
            <a:stretch>
              <a:fillRect/>
            </a:stretch>
          </p:blipFill>
          <p:spPr bwMode="auto">
            <a:xfrm>
              <a:off x="7581113" y="890516"/>
              <a:ext cx="3900487" cy="2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http://imgpolitics.gmw.cn/attachement/jpg/site2/20180208/f44d305ea0ab1be6039414.jpg"/>
            <p:cNvPicPr>
              <a:picLocks noChangeAspect="1" noChangeArrowheads="1"/>
            </p:cNvPicPr>
            <p:nvPr/>
          </p:nvPicPr>
          <p:blipFill rotWithShape="1">
            <a:blip r:embed="rId3" cstate="print"/>
            <a:srcRect b="13786"/>
            <a:stretch>
              <a:fillRect/>
            </a:stretch>
          </p:blipFill>
          <p:spPr bwMode="auto">
            <a:xfrm>
              <a:off x="7581113" y="3449653"/>
              <a:ext cx="3900487" cy="2380079"/>
            </a:xfrm>
            <a:prstGeom prst="rect">
              <a:avLst/>
            </a:prstGeom>
          </p:spPr>
        </p:pic>
      </p:grpSp>
      <p:sp>
        <p:nvSpPr>
          <p:cNvPr id="17" name="is1ide-Rectangle: Rounded Corners 14"/>
          <p:cNvSpPr/>
          <p:nvPr/>
        </p:nvSpPr>
        <p:spPr>
          <a:xfrm>
            <a:off x="899916" y="2727738"/>
            <a:ext cx="5036860" cy="2652730"/>
          </a:xfrm>
          <a:prstGeom prst="roundRect">
            <a:avLst>
              <a:gd name="adj" fmla="val 10000"/>
            </a:avLst>
          </a:prstGeom>
          <a:solidFill>
            <a:srgbClr val="969696">
              <a:lumMod val="20000"/>
              <a:lumOff val="80000"/>
              <a:alpha val="90000"/>
            </a:srgbClr>
          </a:solidFill>
          <a:ln w="57150" cap="flat" cmpd="sng" algn="ctr">
            <a:solidFill>
              <a:schemeClr val="bg1">
                <a:lumMod val="50000"/>
              </a:scheme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80808">
                  <a:hueOff val="0"/>
                  <a:satOff val="0"/>
                  <a:lumOff val="0"/>
                  <a:alphaOff val="0"/>
                </a:srgbClr>
              </a:solidFill>
              <a:effectLst/>
              <a:uLnTx/>
              <a:uFillTx/>
              <a:latin typeface="Arial" panose="020B0604020202020204"/>
              <a:ea typeface="微软雅黑" panose="020B0503020204020204" pitchFamily="34" charset="-122"/>
              <a:cs typeface="+mn-cs"/>
            </a:endParaRPr>
          </a:p>
        </p:txBody>
      </p:sp>
      <p:sp>
        <p:nvSpPr>
          <p:cNvPr id="18" name="is1ide-Shape 15"/>
          <p:cNvSpPr/>
          <p:nvPr/>
        </p:nvSpPr>
        <p:spPr>
          <a:xfrm>
            <a:off x="4351193" y="3564890"/>
            <a:ext cx="3253235" cy="3253233"/>
          </a:xfrm>
          <a:prstGeom prst="leftCircularArrow">
            <a:avLst>
              <a:gd name="adj1" fmla="val 3773"/>
              <a:gd name="adj2" fmla="val 471256"/>
              <a:gd name="adj3" fmla="val 2246767"/>
              <a:gd name="adj4" fmla="val 9024489"/>
              <a:gd name="adj5" fmla="val 4402"/>
            </a:avLst>
          </a:prstGeom>
          <a:solidFill>
            <a:srgbClr val="C00000"/>
          </a:solidFill>
          <a:ln>
            <a:noFill/>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969696"/>
              </a:solidFill>
              <a:effectLst/>
              <a:uLnTx/>
              <a:uFillTx/>
              <a:latin typeface="Arial" panose="020B0604020202020204"/>
              <a:ea typeface="微软雅黑" panose="020B0503020204020204" pitchFamily="34" charset="-122"/>
              <a:cs typeface="+mn-cs"/>
            </a:endParaRPr>
          </a:p>
        </p:txBody>
      </p:sp>
      <p:sp>
        <p:nvSpPr>
          <p:cNvPr id="19" name="is1ide-Freeform: Shape 16"/>
          <p:cNvSpPr/>
          <p:nvPr/>
        </p:nvSpPr>
        <p:spPr>
          <a:xfrm>
            <a:off x="1583141" y="5007097"/>
            <a:ext cx="4860294" cy="746745"/>
          </a:xfrm>
          <a:prstGeom prst="roundRect">
            <a:avLst>
              <a:gd name="adj" fmla="val 50000"/>
            </a:avLst>
          </a:prstGeom>
          <a:solidFill>
            <a:srgbClr val="C00000"/>
          </a:solidFill>
          <a:ln w="12700" cap="flat" cmpd="sng" algn="ctr">
            <a:noFill/>
            <a:prstDash val="solid"/>
            <a:miter lim="800000"/>
          </a:ln>
          <a:effectLst/>
        </p:spPr>
        <p:txBody>
          <a:bodyPr spcFirstLastPara="0" vert="horz" wrap="none" lIns="53563" tIns="43403" rIns="53563" bIns="43403" anchor="ctr" anchorCtr="0">
            <a:normAutofit/>
          </a:bodyPr>
          <a:lstStyle/>
          <a:p>
            <a:pPr marL="0" marR="0" lvl="0" indent="0" algn="ctr" defTabSz="71120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dirty="0">
              <a:ln>
                <a:noFill/>
              </a:ln>
              <a:solidFill>
                <a:srgbClr val="969696"/>
              </a:solidFill>
              <a:effectLst/>
              <a:uLnTx/>
              <a:uFillTx/>
              <a:latin typeface="Arial" panose="020B0604020202020204"/>
              <a:ea typeface="微软雅黑" panose="020B0503020204020204" pitchFamily="34" charset="-122"/>
              <a:cs typeface="+mn-cs"/>
            </a:endParaRPr>
          </a:p>
        </p:txBody>
      </p:sp>
      <p:sp>
        <p:nvSpPr>
          <p:cNvPr id="6" name="矩形 5"/>
          <p:cNvSpPr/>
          <p:nvPr/>
        </p:nvSpPr>
        <p:spPr>
          <a:xfrm>
            <a:off x="1616115" y="5164903"/>
            <a:ext cx="4801314" cy="461665"/>
          </a:xfrm>
          <a:prstGeom prst="rect">
            <a:avLst/>
          </a:prstGeom>
        </p:spPr>
        <p:txBody>
          <a:bodyPr wrap="none">
            <a:spAutoFit/>
          </a:bodyPr>
          <a:lstStyle/>
          <a:p>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对一切革命人士和先进分子的要求</a:t>
            </a:r>
            <a:endParaRPr lang="zh-CN" altLang="en-US" b="1" dirty="0">
              <a:solidFill>
                <a:schemeClr val="bg1"/>
              </a:solidFill>
              <a:effectLst>
                <a:outerShdw blurRad="38100" dist="38100" dir="2700000" algn="tl">
                  <a:srgbClr val="000000">
                    <a:alpha val="43137"/>
                  </a:srgbClr>
                </a:outerShdw>
              </a:effectLst>
            </a:endParaRPr>
          </a:p>
        </p:txBody>
      </p:sp>
      <p:sp>
        <p:nvSpPr>
          <p:cNvPr id="11" name="文本框 10"/>
          <p:cNvSpPr txBox="1"/>
          <p:nvPr/>
        </p:nvSpPr>
        <p:spPr>
          <a:xfrm>
            <a:off x="1237025" y="3026996"/>
            <a:ext cx="4362642" cy="1689052"/>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中国革命道德从一开始就特别强调要为群众服务、为大众谋幸福、为人民利益献身。</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grpSp>
        <p:nvGrpSpPr>
          <p:cNvPr id="6" name="组合 5"/>
          <p:cNvGrpSpPr/>
          <p:nvPr/>
        </p:nvGrpSpPr>
        <p:grpSpPr>
          <a:xfrm>
            <a:off x="6106160" y="2351047"/>
            <a:ext cx="4890448" cy="4062613"/>
            <a:chOff x="6096000" y="1819572"/>
            <a:chExt cx="4890448" cy="4062613"/>
          </a:xfrm>
        </p:grpSpPr>
        <p:grpSp>
          <p:nvGrpSpPr>
            <p:cNvPr id="5" name="组合 4"/>
            <p:cNvGrpSpPr/>
            <p:nvPr/>
          </p:nvGrpSpPr>
          <p:grpSpPr>
            <a:xfrm>
              <a:off x="6096000" y="1819572"/>
              <a:ext cx="4890448" cy="4062613"/>
              <a:chOff x="6096000" y="1819572"/>
              <a:chExt cx="4890448" cy="4062613"/>
            </a:xfrm>
          </p:grpSpPr>
          <p:sp>
            <p:nvSpPr>
              <p:cNvPr id="2" name="AutoShape 16"/>
              <p:cNvSpPr>
                <a:spLocks noChangeArrowheads="1"/>
              </p:cNvSpPr>
              <p:nvPr/>
            </p:nvSpPr>
            <p:spPr bwMode="ltGray">
              <a:xfrm>
                <a:off x="6096000" y="1819572"/>
                <a:ext cx="4890448" cy="4062613"/>
              </a:xfrm>
              <a:prstGeom prst="roundRect">
                <a:avLst>
                  <a:gd name="adj" fmla="val 2259"/>
                </a:avLst>
              </a:prstGeom>
              <a:gradFill rotWithShape="1">
                <a:gsLst>
                  <a:gs pos="0">
                    <a:srgbClr val="E8E8E8"/>
                  </a:gs>
                  <a:gs pos="100000">
                    <a:srgbClr val="E8E8E8">
                      <a:gamma/>
                      <a:shade val="85882"/>
                      <a:invGamma/>
                      <a:alpha val="0"/>
                    </a:srgbClr>
                  </a:gs>
                </a:gsLst>
                <a:lin ang="5400000" scaled="1"/>
              </a:gradFill>
              <a:ln>
                <a:noFill/>
              </a:ln>
              <a:effectLst/>
              <a:extLst>
                <a:ext uri="{91240B29-F687-4F45-9708-019B960494DF}">
                  <a14:hiddenLine xmlns:a14="http://schemas.microsoft.com/office/drawing/2010/main" w="28575">
                    <a:solidFill>
                      <a:srgbClr val="DDDDDD"/>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AutoShape 18"/>
              <p:cNvSpPr>
                <a:spLocks noChangeArrowheads="1"/>
              </p:cNvSpPr>
              <p:nvPr/>
            </p:nvSpPr>
            <p:spPr bwMode="gray">
              <a:xfrm>
                <a:off x="6149649" y="1870372"/>
                <a:ext cx="4783151" cy="1323204"/>
              </a:xfrm>
              <a:prstGeom prst="roundRect">
                <a:avLst>
                  <a:gd name="adj" fmla="val 0"/>
                </a:avLst>
              </a:prstGeom>
              <a:gradFill rotWithShape="0">
                <a:gsLst>
                  <a:gs pos="0">
                    <a:srgbClr val="E30000"/>
                  </a:gs>
                  <a:gs pos="100000">
                    <a:srgbClr val="760303"/>
                  </a:gs>
                </a:gsLst>
                <a:lin ang="5400000" scaled="0"/>
              </a:gradFill>
              <a:ln w="19050" algn="ctr">
                <a:solidFill>
                  <a:srgbClr val="DDDDDD"/>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11" name="文本框 10"/>
            <p:cNvSpPr txBox="1"/>
            <p:nvPr/>
          </p:nvSpPr>
          <p:spPr>
            <a:xfrm>
              <a:off x="6304314" y="3342193"/>
              <a:ext cx="4473820" cy="2243050"/>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就是要为革命利益而奋斗，在个人利益与革命利益发生矛盾时，要“以革命利益为第一生命，以个人利益服从革命利益”。</a:t>
              </a:r>
            </a:p>
          </p:txBody>
        </p:sp>
        <p:sp>
          <p:nvSpPr>
            <p:cNvPr id="16" name="文本框 15"/>
            <p:cNvSpPr txBox="1"/>
            <p:nvPr/>
          </p:nvSpPr>
          <p:spPr>
            <a:xfrm>
              <a:off x="6241264" y="1948536"/>
              <a:ext cx="4473820" cy="1135054"/>
            </a:xfrm>
            <a:prstGeom prst="rect">
              <a:avLst/>
            </a:prstGeom>
            <a:noFill/>
          </p:spPr>
          <p:txBody>
            <a:bodyPr wrap="square" rtlCol="0">
              <a:spAutoFit/>
            </a:bodyPr>
            <a:lstStyle/>
            <a:p>
              <a:pPr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共产党人和革命者</a:t>
              </a:r>
              <a:endPar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从事革命活动的目的</a:t>
              </a:r>
            </a:p>
          </p:txBody>
        </p:sp>
      </p:grpSp>
      <p:pic>
        <p:nvPicPr>
          <p:cNvPr id="3" name="图片 2"/>
          <p:cNvPicPr>
            <a:picLocks noChangeAspect="1"/>
          </p:cNvPicPr>
          <p:nvPr/>
        </p:nvPicPr>
        <p:blipFill>
          <a:blip r:embed="rId2"/>
          <a:stretch>
            <a:fillRect/>
          </a:stretch>
        </p:blipFill>
        <p:spPr>
          <a:xfrm>
            <a:off x="795831" y="2481182"/>
            <a:ext cx="4742170" cy="3848062"/>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文本框 9"/>
          <p:cNvSpPr txBox="1"/>
          <p:nvPr/>
        </p:nvSpPr>
        <p:spPr>
          <a:xfrm>
            <a:off x="710400" y="1819572"/>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始终把革命利益放在首位</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nvSpPr>
        <p:spPr>
          <a:xfrm>
            <a:off x="2588303" y="496743"/>
            <a:ext cx="8278989"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sym typeface="微软雅黑" panose="020B0503020204020204" pitchFamily="34" charset="-122"/>
              </a:rPr>
              <a:t>天使的逆行</a:t>
            </a:r>
            <a:endParaRPr lang="zh-CN" altLang="en-US" sz="3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p:cNvSpPr/>
          <p:nvPr/>
        </p:nvSpPr>
        <p:spPr>
          <a:xfrm>
            <a:off x="4218618" y="496743"/>
            <a:ext cx="1415772" cy="584775"/>
          </a:xfrm>
          <a:prstGeom prst="rect">
            <a:avLst/>
          </a:prstGeom>
        </p:spPr>
        <p:txBody>
          <a:bodyPr wrap="none">
            <a:spAutoFit/>
            <a:scene3d>
              <a:camera prst="orthographicFront"/>
              <a:lightRig rig="threePt" dir="t"/>
            </a:scene3d>
          </a:bodyPr>
          <a:lstStyle/>
          <a:p>
            <a:pPr algn="ctr"/>
            <a:r>
              <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视频：</a:t>
            </a:r>
          </a:p>
        </p:txBody>
      </p:sp>
      <p:sp>
        <p:nvSpPr>
          <p:cNvPr id="15" name="矩形 14"/>
          <p:cNvSpPr/>
          <p:nvPr/>
        </p:nvSpPr>
        <p:spPr>
          <a:xfrm>
            <a:off x="1581150" y="1613187"/>
            <a:ext cx="9029700" cy="47558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sp>
        <p:nvSpPr>
          <p:cNvPr id="2" name="文本框 1"/>
          <p:cNvSpPr txBox="1"/>
          <p:nvPr/>
        </p:nvSpPr>
        <p:spPr>
          <a:xfrm>
            <a:off x="710400" y="1819572"/>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树立社会新风，建立新型人际关系</a:t>
            </a:r>
          </a:p>
        </p:txBody>
      </p:sp>
      <p:sp>
        <p:nvSpPr>
          <p:cNvPr id="11" name="文本框 10"/>
          <p:cNvSpPr txBox="1"/>
          <p:nvPr/>
        </p:nvSpPr>
        <p:spPr>
          <a:xfrm>
            <a:off x="886472" y="4126784"/>
            <a:ext cx="4728134" cy="1689052"/>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树立社会新风，建立新型人际关系，体现了中国革命道德在社会生活层面上的重要意义。</a:t>
            </a:r>
          </a:p>
        </p:txBody>
      </p:sp>
      <p:grpSp>
        <p:nvGrpSpPr>
          <p:cNvPr id="3" name="组合 2"/>
          <p:cNvGrpSpPr/>
          <p:nvPr/>
        </p:nvGrpSpPr>
        <p:grpSpPr>
          <a:xfrm>
            <a:off x="6409055" y="1885950"/>
            <a:ext cx="5040630" cy="4731036"/>
            <a:chOff x="6577395" y="1668398"/>
            <a:chExt cx="5137406" cy="498175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208" y="1668398"/>
              <a:ext cx="5009781" cy="3389953"/>
            </a:xfrm>
            <a:prstGeom prst="rect">
              <a:avLst/>
            </a:prstGeom>
          </p:spPr>
        </p:pic>
        <p:sp>
          <p:nvSpPr>
            <p:cNvPr id="14" name="文本框 1"/>
            <p:cNvSpPr txBox="1">
              <a:spLocks noChangeArrowheads="1"/>
            </p:cNvSpPr>
            <p:nvPr/>
          </p:nvSpPr>
          <p:spPr bwMode="auto">
            <a:xfrm>
              <a:off x="6577395" y="5095535"/>
              <a:ext cx="5137406" cy="15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5pPr>
              <a:lvl6pPr marL="2286000" algn="l" defTabSz="914400" rtl="0" eaLnBrk="1" latinLnBrk="0" hangingPunct="1">
                <a:defRPr kern="1200">
                  <a:solidFill>
                    <a:schemeClr val="tx1"/>
                  </a:solidFill>
                  <a:latin typeface="等线" panose="02010600030101010101" pitchFamily="2" charset="-122"/>
                  <a:ea typeface="微软雅黑" panose="020B0503020204020204" pitchFamily="34" charset="-122"/>
                  <a:cs typeface="+mn-cs"/>
                </a:defRPr>
              </a:lvl6pPr>
              <a:lvl7pPr marL="2743200" algn="l" defTabSz="914400" rtl="0" eaLnBrk="1" latinLnBrk="0" hangingPunct="1">
                <a:defRPr kern="1200">
                  <a:solidFill>
                    <a:schemeClr val="tx1"/>
                  </a:solidFill>
                  <a:latin typeface="等线" panose="02010600030101010101" pitchFamily="2" charset="-122"/>
                  <a:ea typeface="微软雅黑" panose="020B0503020204020204" pitchFamily="34" charset="-122"/>
                  <a:cs typeface="+mn-cs"/>
                </a:defRPr>
              </a:lvl7pPr>
              <a:lvl8pPr marL="3200400" algn="l" defTabSz="914400" rtl="0" eaLnBrk="1" latinLnBrk="0" hangingPunct="1">
                <a:defRPr kern="1200">
                  <a:solidFill>
                    <a:schemeClr val="tx1"/>
                  </a:solidFill>
                  <a:latin typeface="等线" panose="02010600030101010101" pitchFamily="2" charset="-122"/>
                  <a:ea typeface="微软雅黑" panose="020B0503020204020204" pitchFamily="34" charset="-122"/>
                  <a:cs typeface="+mn-cs"/>
                </a:defRPr>
              </a:lvl8pPr>
              <a:lvl9pPr marL="3657600" algn="l" defTabSz="914400" rtl="0" eaLnBrk="1" latinLnBrk="0" hangingPunct="1">
                <a:defRPr kern="1200">
                  <a:solidFill>
                    <a:schemeClr val="tx1"/>
                  </a:solidFill>
                  <a:latin typeface="等线" panose="02010600030101010101" pitchFamily="2" charset="-122"/>
                  <a:ea typeface="微软雅黑" panose="020B0503020204020204" pitchFamily="34" charset="-122"/>
                  <a:cs typeface="+mn-cs"/>
                </a:defRPr>
              </a:lvl9pPr>
            </a:lstStyle>
            <a:p>
              <a:pPr indent="532130" algn="just">
                <a:lnSpc>
                  <a:spcPct val="150000"/>
                </a:lnSpc>
                <a:buFont typeface="Arial" panose="020B0604020202020204" pitchFamily="34" charset="0"/>
                <a:buNone/>
                <a:defRPr/>
              </a:pPr>
              <a:r>
                <a:rPr lang="en-US" altLang="zh-CN" sz="2000" b="1" dirty="0">
                  <a:solidFill>
                    <a:schemeClr val="accent2">
                      <a:lumMod val="75000"/>
                    </a:schemeClr>
                  </a:solidFill>
                  <a:latin typeface="微软雅黑" panose="020B0503020204020204" pitchFamily="34" charset="-122"/>
                </a:rPr>
                <a:t>1924</a:t>
              </a:r>
              <a:r>
                <a:rPr lang="zh-CN" altLang="en-US" sz="2000" b="1" dirty="0">
                  <a:solidFill>
                    <a:schemeClr val="accent2">
                      <a:lumMod val="75000"/>
                    </a:schemeClr>
                  </a:solidFill>
                  <a:latin typeface="微软雅黑" panose="020B0503020204020204" pitchFamily="34" charset="-122"/>
                </a:rPr>
                <a:t>年</a:t>
              </a:r>
              <a:r>
                <a:rPr lang="en-US" altLang="zh-CN" sz="2000" b="1" dirty="0">
                  <a:solidFill>
                    <a:schemeClr val="accent2">
                      <a:lumMod val="75000"/>
                    </a:schemeClr>
                  </a:solidFill>
                  <a:latin typeface="微软雅黑" panose="020B0503020204020204" pitchFamily="34" charset="-122"/>
                </a:rPr>
                <a:t>3</a:t>
              </a:r>
              <a:r>
                <a:rPr lang="zh-CN" altLang="en-US" sz="2000" b="1" dirty="0">
                  <a:solidFill>
                    <a:schemeClr val="accent2">
                      <a:lumMod val="75000"/>
                    </a:schemeClr>
                  </a:solidFill>
                  <a:latin typeface="微软雅黑" panose="020B0503020204020204" pitchFamily="34" charset="-122"/>
                </a:rPr>
                <a:t>月</a:t>
              </a:r>
              <a:r>
                <a:rPr lang="en-US" altLang="zh-CN" sz="2000" b="1" dirty="0">
                  <a:solidFill>
                    <a:schemeClr val="accent2">
                      <a:lumMod val="75000"/>
                    </a:schemeClr>
                  </a:solidFill>
                  <a:latin typeface="微软雅黑" panose="020B0503020204020204" pitchFamily="34" charset="-122"/>
                </a:rPr>
                <a:t>8</a:t>
              </a:r>
              <a:r>
                <a:rPr lang="zh-CN" altLang="en-US" sz="2000" b="1" dirty="0">
                  <a:solidFill>
                    <a:schemeClr val="accent2">
                      <a:lumMod val="75000"/>
                    </a:schemeClr>
                  </a:solidFill>
                  <a:latin typeface="微软雅黑" panose="020B0503020204020204" pitchFamily="34" charset="-122"/>
                </a:rPr>
                <a:t>日上午，中国第一个公开纪念“三八”国际妇女节活动在广州举行，广州各界妇女</a:t>
              </a:r>
              <a:r>
                <a:rPr lang="en-US" altLang="zh-CN" sz="2000" b="1" dirty="0">
                  <a:solidFill>
                    <a:schemeClr val="accent2">
                      <a:lumMod val="75000"/>
                    </a:schemeClr>
                  </a:solidFill>
                  <a:latin typeface="微软雅黑" panose="020B0503020204020204" pitchFamily="34" charset="-122"/>
                </a:rPr>
                <a:t>2000</a:t>
              </a:r>
              <a:r>
                <a:rPr lang="zh-CN" altLang="en-US" sz="2000" b="1" dirty="0">
                  <a:solidFill>
                    <a:schemeClr val="accent2">
                      <a:lumMod val="75000"/>
                    </a:schemeClr>
                  </a:solidFill>
                  <a:latin typeface="微软雅黑" panose="020B0503020204020204" pitchFamily="34" charset="-122"/>
                </a:rPr>
                <a:t>多人参加</a:t>
              </a:r>
            </a:p>
          </p:txBody>
        </p:sp>
      </p:grpSp>
      <p:grpSp>
        <p:nvGrpSpPr>
          <p:cNvPr id="16" name="组合 32"/>
          <p:cNvGrpSpPr/>
          <p:nvPr/>
        </p:nvGrpSpPr>
        <p:grpSpPr bwMode="auto">
          <a:xfrm>
            <a:off x="1089483" y="3823546"/>
            <a:ext cx="4680000" cy="71438"/>
            <a:chOff x="7237040" y="1476053"/>
            <a:chExt cx="3528392" cy="71947"/>
          </a:xfrm>
        </p:grpSpPr>
        <p:sp>
          <p:nvSpPr>
            <p:cNvPr id="17" name="矩形 16"/>
            <p:cNvSpPr/>
            <p:nvPr/>
          </p:nvSpPr>
          <p:spPr bwMode="auto">
            <a:xfrm>
              <a:off x="7237040" y="1476053"/>
              <a:ext cx="3528392" cy="28779"/>
            </a:xfrm>
            <a:prstGeom prst="rect">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n>
                  <a:solidFill>
                    <a:srgbClr val="C00000"/>
                  </a:solidFill>
                </a:ln>
                <a:solidFill>
                  <a:srgbClr val="C00000"/>
                </a:solidFill>
              </a:endParaRPr>
            </a:p>
          </p:txBody>
        </p:sp>
        <p:cxnSp>
          <p:nvCxnSpPr>
            <p:cNvPr id="18" name="直接连接符 17"/>
            <p:cNvCxnSpPr/>
            <p:nvPr/>
          </p:nvCxnSpPr>
          <p:spPr bwMode="auto">
            <a:xfrm>
              <a:off x="7237040" y="1548000"/>
              <a:ext cx="352839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886472" y="3102307"/>
            <a:ext cx="5086023" cy="581057"/>
          </a:xfrm>
          <a:prstGeom prst="rect">
            <a:avLst/>
          </a:prstGeom>
          <a:noFill/>
        </p:spPr>
        <p:txBody>
          <a:bodyPr wrap="square" rtlCol="0">
            <a:spAutoFit/>
          </a:bodyPr>
          <a:lstStyle/>
          <a:p>
            <a:pPr algn="ctr">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任何道德规范都要面向生活实践。</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sp>
        <p:nvSpPr>
          <p:cNvPr id="2" name="TextBox 1"/>
          <p:cNvSpPr txBox="1"/>
          <p:nvPr/>
        </p:nvSpPr>
        <p:spPr>
          <a:xfrm>
            <a:off x="6483482" y="2627944"/>
            <a:ext cx="4856800" cy="3928110"/>
          </a:xfrm>
          <a:prstGeom prst="rect">
            <a:avLst/>
          </a:prstGeom>
          <a:noFill/>
        </p:spPr>
        <p:txBody>
          <a:bodyPr wrap="square" rtlCol="0">
            <a:spAutoFit/>
          </a:bodyPr>
          <a:lstStyle/>
          <a:p>
            <a:pPr>
              <a:lnSpc>
                <a:spcPct val="130000"/>
              </a:lnSpc>
            </a:pPr>
            <a:r>
              <a:rPr lang="en-US" altLang="zh-CN" sz="2400" dirty="0">
                <a:latin typeface="+mn-ea"/>
              </a:rPr>
              <a:t>      </a:t>
            </a:r>
            <a:r>
              <a:rPr lang="zh-CN" altLang="en-US" sz="2400" dirty="0">
                <a:latin typeface="+mn-ea"/>
              </a:rPr>
              <a:t>共产党人把加强个人道德修养看成是能够影响革命成败的大事，修身自律、保持节操是践行中国革命道德的重要内容。</a:t>
            </a:r>
          </a:p>
          <a:p>
            <a:pPr>
              <a:lnSpc>
                <a:spcPct val="130000"/>
              </a:lnSpc>
            </a:pPr>
            <a:r>
              <a:rPr lang="zh-CN" altLang="en-US" sz="2400" dirty="0">
                <a:latin typeface="+mn-ea"/>
              </a:rPr>
              <a:t>      革命年代，共产党人只有自律，才能令人信服，才能团结一切可以团结的力量进行革命斗争。和平年代同样如此。</a:t>
            </a:r>
          </a:p>
        </p:txBody>
      </p:sp>
      <p:grpSp>
        <p:nvGrpSpPr>
          <p:cNvPr id="19" name="组合 18"/>
          <p:cNvGrpSpPr/>
          <p:nvPr/>
        </p:nvGrpSpPr>
        <p:grpSpPr>
          <a:xfrm>
            <a:off x="867520" y="2627859"/>
            <a:ext cx="5137406" cy="4058056"/>
            <a:chOff x="930815" y="2206213"/>
            <a:chExt cx="5137406" cy="4058056"/>
          </a:xfrm>
        </p:grpSpPr>
        <p:pic>
          <p:nvPicPr>
            <p:cNvPr id="20" name="图片 19"/>
            <p:cNvPicPr>
              <a:picLocks noChangeAspect="1"/>
            </p:cNvPicPr>
            <p:nvPr/>
          </p:nvPicPr>
          <p:blipFill>
            <a:blip r:embed="rId2"/>
            <a:stretch>
              <a:fillRect/>
            </a:stretch>
          </p:blipFill>
          <p:spPr>
            <a:xfrm>
              <a:off x="1046471" y="2206213"/>
              <a:ext cx="4906094" cy="3558432"/>
            </a:xfrm>
            <a:prstGeom prst="rect">
              <a:avLst/>
            </a:prstGeom>
          </p:spPr>
        </p:pic>
        <p:sp>
          <p:nvSpPr>
            <p:cNvPr id="21" name="文本框 1"/>
            <p:cNvSpPr txBox="1">
              <a:spLocks noChangeArrowheads="1"/>
            </p:cNvSpPr>
            <p:nvPr/>
          </p:nvSpPr>
          <p:spPr bwMode="auto">
            <a:xfrm>
              <a:off x="930815" y="5764645"/>
              <a:ext cx="51374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微软雅黑" panose="020B0503020204020204" pitchFamily="34" charset="-122"/>
                  <a:cs typeface="+mn-cs"/>
                </a:defRPr>
              </a:lvl5pPr>
              <a:lvl6pPr marL="2286000" algn="l" defTabSz="914400" rtl="0" eaLnBrk="1" latinLnBrk="0" hangingPunct="1">
                <a:defRPr kern="1200">
                  <a:solidFill>
                    <a:schemeClr val="tx1"/>
                  </a:solidFill>
                  <a:latin typeface="等线" panose="02010600030101010101" pitchFamily="2" charset="-122"/>
                  <a:ea typeface="微软雅黑" panose="020B0503020204020204" pitchFamily="34" charset="-122"/>
                  <a:cs typeface="+mn-cs"/>
                </a:defRPr>
              </a:lvl6pPr>
              <a:lvl7pPr marL="2743200" algn="l" defTabSz="914400" rtl="0" eaLnBrk="1" latinLnBrk="0" hangingPunct="1">
                <a:defRPr kern="1200">
                  <a:solidFill>
                    <a:schemeClr val="tx1"/>
                  </a:solidFill>
                  <a:latin typeface="等线" panose="02010600030101010101" pitchFamily="2" charset="-122"/>
                  <a:ea typeface="微软雅黑" panose="020B0503020204020204" pitchFamily="34" charset="-122"/>
                  <a:cs typeface="+mn-cs"/>
                </a:defRPr>
              </a:lvl7pPr>
              <a:lvl8pPr marL="3200400" algn="l" defTabSz="914400" rtl="0" eaLnBrk="1" latinLnBrk="0" hangingPunct="1">
                <a:defRPr kern="1200">
                  <a:solidFill>
                    <a:schemeClr val="tx1"/>
                  </a:solidFill>
                  <a:latin typeface="等线" panose="02010600030101010101" pitchFamily="2" charset="-122"/>
                  <a:ea typeface="微软雅黑" panose="020B0503020204020204" pitchFamily="34" charset="-122"/>
                  <a:cs typeface="+mn-cs"/>
                </a:defRPr>
              </a:lvl8pPr>
              <a:lvl9pPr marL="3657600" algn="l" defTabSz="914400" rtl="0" eaLnBrk="1" latinLnBrk="0" hangingPunct="1">
                <a:defRPr kern="1200">
                  <a:solidFill>
                    <a:schemeClr val="tx1"/>
                  </a:solidFill>
                  <a:latin typeface="等线" panose="02010600030101010101" pitchFamily="2" charset="-122"/>
                  <a:ea typeface="微软雅黑" panose="020B0503020204020204" pitchFamily="34" charset="-122"/>
                  <a:cs typeface="+mn-cs"/>
                </a:defRPr>
              </a:lvl9pPr>
            </a:lstStyle>
            <a:p>
              <a:pPr algn="ctr">
                <a:lnSpc>
                  <a:spcPct val="150000"/>
                </a:lnSpc>
                <a:buFont typeface="Arial" panose="020B0604020202020204" pitchFamily="34" charset="0"/>
                <a:buNone/>
                <a:defRPr/>
              </a:pPr>
              <a:r>
                <a:rPr lang="zh-CN" altLang="en-US" sz="2000" b="1" dirty="0">
                  <a:solidFill>
                    <a:schemeClr val="accent2">
                      <a:lumMod val="75000"/>
                    </a:schemeClr>
                  </a:solidFill>
                  <a:latin typeface="微软雅黑" panose="020B0503020204020204" pitchFamily="34" charset="-122"/>
                </a:rPr>
                <a:t>新中国第一大贪腐案，刘青山、张子善</a:t>
              </a:r>
            </a:p>
          </p:txBody>
        </p:sp>
      </p:grpSp>
      <p:sp>
        <p:nvSpPr>
          <p:cNvPr id="14" name="文本框 13"/>
          <p:cNvSpPr txBox="1"/>
          <p:nvPr/>
        </p:nvSpPr>
        <p:spPr>
          <a:xfrm>
            <a:off x="710400" y="1819572"/>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修身自律，保持节操</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5" name="文本框 14"/>
          <p:cNvSpPr txBox="1"/>
          <p:nvPr/>
        </p:nvSpPr>
        <p:spPr>
          <a:xfrm>
            <a:off x="1322188" y="2831510"/>
            <a:ext cx="4114801" cy="3720377"/>
          </a:xfrm>
          <a:prstGeom prst="rect">
            <a:avLst/>
          </a:prstGeom>
          <a:noFill/>
        </p:spPr>
        <p:txBody>
          <a:bodyPr wrap="square" rtlCol="0">
            <a:spAutoFit/>
          </a:bodyPr>
          <a:lstStyle/>
          <a:p>
            <a:pPr algn="ctr">
              <a:lnSpc>
                <a:spcPct val="150000"/>
              </a:lnSpc>
              <a:spcAft>
                <a:spcPts val="1800"/>
              </a:spcAft>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以中国革命事业为重</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spcAft>
                <a:spcPts val="1800"/>
              </a:spcAft>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严于律己，谦虚谨慎</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spcAft>
                <a:spcPts val="1800"/>
              </a:spcAft>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淡泊名利，清正廉洁</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spcAft>
                <a:spcPts val="1800"/>
              </a:spcAft>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襟怀坦白，光明磊落</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spcAft>
                <a:spcPts val="1800"/>
              </a:spcAft>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始终保持高风亮节</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8" name="图片 17"/>
          <p:cNvPicPr>
            <a:picLocks noChangeAspect="1"/>
          </p:cNvPicPr>
          <p:nvPr/>
        </p:nvPicPr>
        <p:blipFill>
          <a:blip r:embed="rId5"/>
          <a:stretch>
            <a:fillRect/>
          </a:stretch>
        </p:blipFill>
        <p:spPr>
          <a:xfrm>
            <a:off x="6402705" y="1910080"/>
            <a:ext cx="3554095" cy="4764405"/>
          </a:xfrm>
          <a:prstGeom prst="rect">
            <a:avLst/>
          </a:prstGeom>
        </p:spPr>
      </p:pic>
      <p:sp>
        <p:nvSpPr>
          <p:cNvPr id="19" name="文本框 18"/>
          <p:cNvSpPr txBox="1"/>
          <p:nvPr/>
        </p:nvSpPr>
        <p:spPr>
          <a:xfrm>
            <a:off x="1703540" y="1910377"/>
            <a:ext cx="5851765"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修身自律，保持节操</a:t>
            </a:r>
          </a:p>
        </p:txBody>
      </p:sp>
      <p:cxnSp>
        <p:nvCxnSpPr>
          <p:cNvPr id="20" name="直接连接符 19"/>
          <p:cNvCxnSpPr/>
          <p:nvPr/>
        </p:nvCxnSpPr>
        <p:spPr>
          <a:xfrm>
            <a:off x="3105275" y="3519805"/>
            <a:ext cx="279471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05275" y="4305417"/>
            <a:ext cx="279471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105275" y="5116786"/>
            <a:ext cx="279471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105275" y="5863760"/>
            <a:ext cx="279471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（一）中国革命道德的主要内容</a:t>
            </a:r>
          </a:p>
        </p:txBody>
      </p:sp>
    </p:spTree>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9" name="图片 8"/>
          <p:cNvPicPr>
            <a:picLocks noChangeAspect="1"/>
          </p:cNvPicPr>
          <p:nvPr/>
        </p:nvPicPr>
        <p:blipFill>
          <a:blip r:embed="rId5" cstate="print"/>
          <a:stretch>
            <a:fillRect/>
          </a:stretch>
        </p:blipFill>
        <p:spPr>
          <a:xfrm>
            <a:off x="745734" y="3626183"/>
            <a:ext cx="4649835" cy="2836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 name="组合 9"/>
          <p:cNvGrpSpPr/>
          <p:nvPr/>
        </p:nvGrpSpPr>
        <p:grpSpPr>
          <a:xfrm>
            <a:off x="7445471" y="3441592"/>
            <a:ext cx="3007067" cy="3180578"/>
            <a:chOff x="4101929" y="2638473"/>
            <a:chExt cx="3543300" cy="3457575"/>
          </a:xfrm>
        </p:grpSpPr>
        <p:pic>
          <p:nvPicPr>
            <p:cNvPr id="11" name="图片 10"/>
            <p:cNvPicPr>
              <a:picLocks noChangeAspect="1"/>
            </p:cNvPicPr>
            <p:nvPr/>
          </p:nvPicPr>
          <p:blipFill>
            <a:blip r:embed="rId6"/>
            <a:stretch>
              <a:fillRect/>
            </a:stretch>
          </p:blipFill>
          <p:spPr>
            <a:xfrm>
              <a:off x="4101929" y="2638473"/>
              <a:ext cx="3543300" cy="3457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矩形 2"/>
            <p:cNvSpPr/>
            <p:nvPr/>
          </p:nvSpPr>
          <p:spPr>
            <a:xfrm>
              <a:off x="4432408" y="5455165"/>
              <a:ext cx="3212821" cy="523220"/>
            </a:xfrm>
            <a:prstGeom prst="rect">
              <a:avLst/>
            </a:prstGeom>
            <a:noFill/>
            <a:ln w="9525">
              <a:noFill/>
            </a:ln>
          </p:spPr>
          <p:txBody>
            <a:bodyPr>
              <a:spAutoFit/>
            </a:bodyPr>
            <a:lstStyle/>
            <a:p>
              <a:pPr algn="ctr" eaLnBrk="1" hangingPunct="1">
                <a:buFont typeface="Arial" panose="020B0604020202020204" pitchFamily="34" charset="0"/>
              </a:pPr>
              <a:r>
                <a:rPr lang="zh-CN" altLang="en-US" sz="2800" b="1" dirty="0">
                  <a:latin typeface="等线" panose="02010600030101010101" pitchFamily="2" charset="-122"/>
                </a:rPr>
                <a:t>我们应该如何做？</a:t>
              </a:r>
            </a:p>
          </p:txBody>
        </p:sp>
      </p:grpSp>
      <p:sp>
        <p:nvSpPr>
          <p:cNvPr id="3" name="TextBox 1"/>
          <p:cNvSpPr txBox="1"/>
          <p:nvPr/>
        </p:nvSpPr>
        <p:spPr>
          <a:xfrm>
            <a:off x="1429283" y="2065114"/>
            <a:ext cx="8823501" cy="954107"/>
          </a:xfrm>
          <a:prstGeom prst="rect">
            <a:avLst/>
          </a:prstGeom>
          <a:noFill/>
        </p:spPr>
        <p:txBody>
          <a:bodyPr wrap="square" rtlCol="0">
            <a:spAutoFit/>
          </a:bodyPr>
          <a:lstStyle/>
          <a:p>
            <a:r>
              <a:rPr lang="zh-CN" altLang="en-US" sz="2800" dirty="0"/>
              <a:t>思考：同学们，你们认为在和平年代的今天，还需要继承和弘扬中国革命道德吗？</a:t>
            </a:r>
          </a:p>
        </p:txBody>
      </p:sp>
      <p:sp>
        <p:nvSpPr>
          <p:cNvPr id="5"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（一）中国革命道德的当代价值</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 name="TextBox 1"/>
          <p:cNvSpPr txBox="1"/>
          <p:nvPr/>
        </p:nvSpPr>
        <p:spPr>
          <a:xfrm>
            <a:off x="869578" y="2101208"/>
            <a:ext cx="9867754" cy="3809365"/>
          </a:xfrm>
          <a:prstGeom prst="rect">
            <a:avLst/>
          </a:prstGeom>
          <a:noFill/>
        </p:spPr>
        <p:txBody>
          <a:bodyPr wrap="square" rtlCol="0">
            <a:spAutoFit/>
          </a:bodyPr>
          <a:lstStyle/>
          <a:p>
            <a:pPr>
              <a:lnSpc>
                <a:spcPct val="130000"/>
              </a:lnSpc>
            </a:pPr>
            <a:r>
              <a:rPr lang="zh-CN" altLang="en-US" sz="2800" b="1" dirty="0">
                <a:solidFill>
                  <a:srgbClr val="C00000"/>
                </a:solidFill>
                <a:latin typeface="宋体" panose="02010600030101010101" pitchFamily="2" charset="-122"/>
                <a:ea typeface="宋体" panose="02010600030101010101" pitchFamily="2" charset="-122"/>
              </a:rPr>
              <a:t>革命道德</a:t>
            </a:r>
            <a:r>
              <a:rPr lang="zh-CN" altLang="en-US" sz="2800" dirty="0">
                <a:latin typeface="宋体" panose="02010600030101010101" pitchFamily="2" charset="-122"/>
                <a:ea typeface="宋体" panose="02010600030101010101" pitchFamily="2" charset="-122"/>
              </a:rPr>
              <a:t>是我们的红色基因，是共和国的魂魄，希望同学们能够做到不忘本、在思想和行动上寻根，在道德修养和道德实践中向中国革命道德靠拢，了解中国共产党人带领革命群众的艰苦实践，真正体会中国革命道德的历史底蕴、内容和当代价值，自觉同各种歪曲历史、诋毁英雄的错误思潮做斗争，努力创造无愧于青春、无愧于时代、无愧于人民、无愧于先辈的业绩。</a:t>
            </a:r>
          </a:p>
          <a:p>
            <a:pPr>
              <a:lnSpc>
                <a:spcPct val="130000"/>
              </a:lnSpc>
            </a:pPr>
            <a:endParaRPr lang="zh-CN" altLang="en-US" dirty="0"/>
          </a:p>
        </p:txBody>
      </p:sp>
      <p:sp>
        <p:nvSpPr>
          <p:cNvPr id="5"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（一）中国革命道德的当代价值</a:t>
            </a:r>
          </a:p>
        </p:txBody>
      </p:sp>
    </p:spTree>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 name="文本框 2"/>
          <p:cNvSpPr txBox="1"/>
          <p:nvPr/>
        </p:nvSpPr>
        <p:spPr>
          <a:xfrm>
            <a:off x="710400" y="1819572"/>
            <a:ext cx="7274501"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加强和巩固社会主义和共产主义的理想信念</a:t>
            </a:r>
          </a:p>
        </p:txBody>
      </p:sp>
      <p:sp>
        <p:nvSpPr>
          <p:cNvPr id="8" name="文本框 7"/>
          <p:cNvSpPr txBox="1"/>
          <p:nvPr/>
        </p:nvSpPr>
        <p:spPr>
          <a:xfrm>
            <a:off x="710400" y="2678309"/>
            <a:ext cx="5661822" cy="2243050"/>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当前，我们既要正视人民群众的物质利益，不断提高和改善人民的物质生活，又要进行理想信念的教育，充实人民群众的精神生活。</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图片 5"/>
          <p:cNvPicPr>
            <a:picLocks noChangeAspect="1"/>
          </p:cNvPicPr>
          <p:nvPr/>
        </p:nvPicPr>
        <p:blipFill rotWithShape="1">
          <a:blip r:embed="rId5"/>
          <a:srcRect b="8721"/>
          <a:stretch>
            <a:fillRect/>
          </a:stretch>
        </p:blipFill>
        <p:spPr>
          <a:xfrm>
            <a:off x="6862481" y="1879962"/>
            <a:ext cx="5118269" cy="3098076"/>
          </a:xfrm>
          <a:prstGeom prst="rect">
            <a:avLst/>
          </a:prstGeom>
        </p:spPr>
      </p:pic>
      <p:sp>
        <p:nvSpPr>
          <p:cNvPr id="5" name="文本框 4"/>
          <p:cNvSpPr txBox="1"/>
          <p:nvPr/>
        </p:nvSpPr>
        <p:spPr>
          <a:xfrm>
            <a:off x="3476662" y="5248308"/>
            <a:ext cx="8670794" cy="1135054"/>
          </a:xfrm>
          <a:prstGeom prst="rect">
            <a:avLst/>
          </a:prstGeom>
          <a:noFill/>
        </p:spPr>
        <p:txBody>
          <a:bodyPr wrap="square" rtlCol="0">
            <a:spAutoFit/>
          </a:bodyPr>
          <a:lstStyle/>
          <a:p>
            <a:pPr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有利于树立和培养人民群众的社会主义和共产主义的理想信念</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有利于坚持和发展中国特色社会主义道路</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圆角矩形 13"/>
          <p:cNvSpPr/>
          <p:nvPr/>
        </p:nvSpPr>
        <p:spPr bwMode="auto">
          <a:xfrm>
            <a:off x="216225" y="5592283"/>
            <a:ext cx="2735034" cy="447105"/>
          </a:xfrm>
          <a:prstGeom prst="roundRect">
            <a:avLst/>
          </a:prstGeom>
          <a:gradFill flip="none" rotWithShape="1">
            <a:gsLst>
              <a:gs pos="0">
                <a:srgbClr val="E30000"/>
              </a:gs>
              <a:gs pos="100000">
                <a:srgbClr val="760303"/>
              </a:gs>
            </a:gsLst>
            <a:lin ang="5400000" scaled="0"/>
          </a:gradFill>
          <a:ln>
            <a:solidFill>
              <a:srgbClr val="FDB457"/>
            </a:solidFill>
            <a:headEnd type="none" w="med" len="med"/>
            <a:tailEnd type="none" w="med" len="med"/>
          </a:ln>
          <a:effectLst>
            <a:outerShdw blurRad="50800" dist="38100" dir="2700000" algn="tl" rotWithShape="0">
              <a:prstClr val="black">
                <a:alpha val="40000"/>
              </a:prstClr>
            </a:outerShdw>
          </a:effectLst>
        </p:spPr>
        <p:style>
          <a:lnRef idx="1">
            <a:schemeClr val="accent5"/>
          </a:lnRef>
          <a:fillRef idx="1002">
            <a:schemeClr val="lt1"/>
          </a:fillRef>
          <a:effectRef idx="2">
            <a:schemeClr val="accent5"/>
          </a:effectRef>
          <a:fontRef idx="minor">
            <a:schemeClr val="lt1"/>
          </a:fontRef>
        </p:style>
        <p:txBody>
          <a:bodyPr vert="horz" wrap="square" lIns="91440" tIns="45720" rIns="91440" bIns="45720" numCol="1" rtlCol="0" anchor="ctr" anchorCtr="0" compatLnSpc="1"/>
          <a:lstStyle/>
          <a:p>
            <a:pPr algn="ctr"/>
            <a:r>
              <a:rPr lang="zh-CN" altLang="en-US" sz="2400" b="1" dirty="0">
                <a:solidFill>
                  <a:schemeClr val="bg1"/>
                </a:solidFill>
                <a:latin typeface="微软雅黑" panose="020B0503020204020204" pitchFamily="34" charset="-122"/>
                <a:ea typeface="微软雅黑" panose="020B0503020204020204" pitchFamily="34" charset="-122"/>
              </a:rPr>
              <a:t>弘扬中国革命道德</a:t>
            </a:r>
          </a:p>
        </p:txBody>
      </p:sp>
      <p:sp>
        <p:nvSpPr>
          <p:cNvPr id="16" name="右箭头 60"/>
          <p:cNvSpPr/>
          <p:nvPr/>
        </p:nvSpPr>
        <p:spPr bwMode="auto">
          <a:xfrm>
            <a:off x="3069681" y="5648879"/>
            <a:ext cx="286069" cy="299375"/>
          </a:xfrm>
          <a:prstGeom prst="rightArrow">
            <a:avLst/>
          </a:prstGeom>
          <a:gradFill>
            <a:gsLst>
              <a:gs pos="0">
                <a:srgbClr val="E30000"/>
              </a:gs>
              <a:gs pos="100000">
                <a:srgbClr val="760303"/>
              </a:gs>
            </a:gsLst>
            <a:lin scaled="0"/>
          </a:gradFill>
          <a:ln w="952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endParaRPr lang="zh-CN" altLang="en-US"/>
          </a:p>
        </p:txBody>
      </p:sp>
      <p:sp>
        <p:nvSpPr>
          <p:cNvPr id="7"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（一）中国革命道德的当代价值</a:t>
            </a:r>
          </a:p>
        </p:txBody>
      </p:sp>
    </p:spTree>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1"/>
          <p:cNvSpPr txBox="1"/>
          <p:nvPr/>
        </p:nvSpPr>
        <p:spPr>
          <a:xfrm>
            <a:off x="710400" y="1819572"/>
            <a:ext cx="7274501"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培育和践行社会主义核心价值观</a:t>
            </a:r>
          </a:p>
        </p:txBody>
      </p:sp>
      <p:sp>
        <p:nvSpPr>
          <p:cNvPr id="8" name="文本框 7"/>
          <p:cNvSpPr txBox="1"/>
          <p:nvPr/>
        </p:nvSpPr>
        <p:spPr>
          <a:xfrm>
            <a:off x="6196799" y="2854931"/>
            <a:ext cx="5397576" cy="3351046"/>
          </a:xfrm>
          <a:prstGeom prst="rect">
            <a:avLst/>
          </a:prstGeom>
          <a:noFill/>
        </p:spPr>
        <p:txBody>
          <a:bodyPr wrap="square" rtlCol="0">
            <a:spAutoFit/>
          </a:bodyPr>
          <a:lstStyle/>
          <a:p>
            <a:pPr indent="622935" algn="just">
              <a:lnSpc>
                <a:spcPct val="150000"/>
              </a:lnSpc>
            </a:pPr>
            <a:r>
              <a:rPr lang="zh-CN" altLang="en-US" sz="2400" spc="-100" dirty="0">
                <a:latin typeface="微软雅黑" panose="020B0503020204020204" pitchFamily="34" charset="-122"/>
                <a:ea typeface="微软雅黑" panose="020B0503020204020204" pitchFamily="34" charset="-122"/>
                <a:sym typeface="微软雅黑" panose="020B0503020204020204" pitchFamily="34" charset="-122"/>
              </a:rPr>
              <a:t>在新的历史条件下，继承和弘扬中国革命道德，对于帮助人们深刻理解社会主义核心价值观的科学内涵和历史底蕴，增强价值观认同，为中国特色社会主义事业提供攻坚克难的强大精神支撑，具有重要意义。</a:t>
            </a:r>
            <a:endParaRPr lang="en-US" altLang="zh-CN" sz="2400" spc="-1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65" y="2699948"/>
            <a:ext cx="4881349" cy="366101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（一）中国革命道德的当代价值</a:t>
            </a:r>
          </a:p>
        </p:txBody>
      </p:sp>
    </p:spTree>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（一）中国革命道德的当代价值</a:t>
            </a:r>
          </a:p>
        </p:txBody>
      </p:sp>
      <p:sp>
        <p:nvSpPr>
          <p:cNvPr id="8" name="文本框 7"/>
          <p:cNvSpPr txBox="1"/>
          <p:nvPr/>
        </p:nvSpPr>
        <p:spPr>
          <a:xfrm>
            <a:off x="530566" y="4806841"/>
            <a:ext cx="11130868" cy="1689052"/>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在今天，发扬光大革命道德，能够引导人们</a:t>
            </a:r>
            <a:r>
              <a:rPr lang="zh-CN" altLang="en-US" sz="2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正确对待个人利益和社会利益、国家利益</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，能够帮助人们在深刻把握历史、认识社会、审视人生的基础上，积极投入到决胜全面建成小康社会、夺取新时代中国特色社会主义伟大胜利的新征程。</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4263" y="2635141"/>
            <a:ext cx="4943475" cy="2171700"/>
          </a:xfrm>
          <a:prstGeom prst="rect">
            <a:avLst/>
          </a:prstGeom>
        </p:spPr>
      </p:pic>
      <p:sp>
        <p:nvSpPr>
          <p:cNvPr id="11" name="文本框 10"/>
          <p:cNvSpPr txBox="1"/>
          <p:nvPr/>
        </p:nvSpPr>
        <p:spPr>
          <a:xfrm>
            <a:off x="710400" y="1819572"/>
            <a:ext cx="7274501"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引导人们树立正确的道德观</a:t>
            </a:r>
          </a:p>
        </p:txBody>
      </p:sp>
    </p:spTree>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（一）中国革命道德的当代价值</a:t>
            </a:r>
          </a:p>
        </p:txBody>
      </p:sp>
      <p:sp>
        <p:nvSpPr>
          <p:cNvPr id="22" name="文本框 21"/>
          <p:cNvSpPr txBox="1"/>
          <p:nvPr/>
        </p:nvSpPr>
        <p:spPr>
          <a:xfrm>
            <a:off x="654520" y="1995467"/>
            <a:ext cx="7274501"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培育良好的社会道德风尚</a:t>
            </a:r>
          </a:p>
        </p:txBody>
      </p:sp>
      <p:pic>
        <p:nvPicPr>
          <p:cNvPr id="4" name="图片 3"/>
          <p:cNvPicPr>
            <a:picLocks noChangeAspect="1"/>
          </p:cNvPicPr>
          <p:nvPr/>
        </p:nvPicPr>
        <p:blipFill>
          <a:blip r:embed="rId5"/>
          <a:stretch>
            <a:fillRect/>
          </a:stretch>
        </p:blipFill>
        <p:spPr>
          <a:xfrm>
            <a:off x="6641465" y="2068195"/>
            <a:ext cx="3587115" cy="3919855"/>
          </a:xfrm>
          <a:prstGeom prst="rect">
            <a:avLst/>
          </a:prstGeom>
          <a:ln>
            <a:noFill/>
          </a:ln>
          <a:effectLst>
            <a:outerShdw blurRad="292100" dist="139700" dir="2700000" algn="tl" rotWithShape="0">
              <a:srgbClr val="333333">
                <a:alpha val="65000"/>
              </a:srgbClr>
            </a:outerShdw>
          </a:effectLst>
        </p:spPr>
      </p:pic>
      <p:grpSp>
        <p:nvGrpSpPr>
          <p:cNvPr id="3" name="组合 2"/>
          <p:cNvGrpSpPr/>
          <p:nvPr/>
        </p:nvGrpSpPr>
        <p:grpSpPr>
          <a:xfrm>
            <a:off x="1210266" y="3148972"/>
            <a:ext cx="4462766" cy="2564557"/>
            <a:chOff x="452157" y="2512755"/>
            <a:chExt cx="5520941" cy="1799938"/>
          </a:xfrm>
        </p:grpSpPr>
        <p:sp>
          <p:nvSpPr>
            <p:cNvPr id="33" name="圆角矩形 20"/>
            <p:cNvSpPr/>
            <p:nvPr/>
          </p:nvSpPr>
          <p:spPr>
            <a:xfrm>
              <a:off x="452157" y="2512755"/>
              <a:ext cx="5520941" cy="1799938"/>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561800" y="2625580"/>
              <a:ext cx="5301655" cy="1574288"/>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我国道德领域主流积极、健康、向上，但仍然存在一些不容忽视的问题，严重损害了群众利益。</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 name="文本框 16"/>
          <p:cNvSpPr txBox="1"/>
          <p:nvPr/>
        </p:nvSpPr>
        <p:spPr>
          <a:xfrm>
            <a:off x="1514767" y="68265"/>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二、发扬中国革命道德</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（一）中国革命道德的当代价值</a:t>
            </a:r>
          </a:p>
        </p:txBody>
      </p:sp>
      <p:sp>
        <p:nvSpPr>
          <p:cNvPr id="22" name="文本框 21"/>
          <p:cNvSpPr txBox="1"/>
          <p:nvPr/>
        </p:nvSpPr>
        <p:spPr>
          <a:xfrm>
            <a:off x="710400" y="1819572"/>
            <a:ext cx="7274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4.</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培育良好的社会道德风尚</a:t>
            </a:r>
          </a:p>
        </p:txBody>
      </p:sp>
      <p:grpSp>
        <p:nvGrpSpPr>
          <p:cNvPr id="23" name="组合 22"/>
          <p:cNvGrpSpPr/>
          <p:nvPr/>
        </p:nvGrpSpPr>
        <p:grpSpPr>
          <a:xfrm>
            <a:off x="6082094" y="2456870"/>
            <a:ext cx="5429779" cy="3902987"/>
            <a:chOff x="213360" y="2441309"/>
            <a:chExt cx="5429779" cy="3902987"/>
          </a:xfrm>
        </p:grpSpPr>
        <p:sp>
          <p:nvSpPr>
            <p:cNvPr id="24" name="矩形 23"/>
            <p:cNvSpPr/>
            <p:nvPr/>
          </p:nvSpPr>
          <p:spPr>
            <a:xfrm>
              <a:off x="892363" y="3428253"/>
              <a:ext cx="4750776" cy="2770239"/>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5" name="文本框 24"/>
            <p:cNvSpPr txBox="1"/>
            <p:nvPr/>
          </p:nvSpPr>
          <p:spPr>
            <a:xfrm>
              <a:off x="931116" y="2519283"/>
              <a:ext cx="4413258" cy="830997"/>
            </a:xfrm>
            <a:prstGeom prst="rect">
              <a:avLst/>
            </a:prstGeom>
            <a:noFill/>
          </p:spPr>
          <p:txBody>
            <a:bodyPr wrap="square" rtlCol="0">
              <a:spAutoFit/>
            </a:bodyPr>
            <a:lstStyle/>
            <a:p>
              <a:pPr lvl="0" algn="just"/>
              <a:r>
                <a:rPr lang="zh-CN" altLang="en-US" sz="2400" b="1"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全国道德模范房泽秋的新时代文明实践</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26" name="组合 25"/>
            <p:cNvGrpSpPr/>
            <p:nvPr/>
          </p:nvGrpSpPr>
          <p:grpSpPr>
            <a:xfrm>
              <a:off x="213360" y="2441309"/>
              <a:ext cx="5429779" cy="3902987"/>
              <a:chOff x="1030015" y="2451141"/>
              <a:chExt cx="5429779" cy="3902987"/>
            </a:xfrm>
          </p:grpSpPr>
          <p:grpSp>
            <p:nvGrpSpPr>
              <p:cNvPr id="28" name="组合 27"/>
              <p:cNvGrpSpPr/>
              <p:nvPr/>
            </p:nvGrpSpPr>
            <p:grpSpPr>
              <a:xfrm>
                <a:off x="1030015" y="2451141"/>
                <a:ext cx="5429779" cy="1032387"/>
                <a:chOff x="1337187" y="2841523"/>
                <a:chExt cx="5429779" cy="1032387"/>
              </a:xfrm>
            </p:grpSpPr>
            <p:sp>
              <p:nvSpPr>
                <p:cNvPr id="30" name="矩形: 圆顶角 29"/>
                <p:cNvSpPr/>
                <p:nvPr/>
              </p:nvSpPr>
              <p:spPr>
                <a:xfrm>
                  <a:off x="1455175" y="2841523"/>
                  <a:ext cx="481779" cy="1032387"/>
                </a:xfrm>
                <a:prstGeom prst="round2SameRect">
                  <a:avLst>
                    <a:gd name="adj1" fmla="val 0"/>
                    <a:gd name="adj2" fmla="val 50000"/>
                  </a:avLst>
                </a:prstGeom>
                <a:solidFill>
                  <a:srgbClr val="ECBB3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视 频</a:t>
                  </a:r>
                </a:p>
              </p:txBody>
            </p:sp>
            <p:cxnSp>
              <p:nvCxnSpPr>
                <p:cNvPr id="31" name="直接连接符 30"/>
                <p:cNvCxnSpPr/>
                <p:nvPr/>
              </p:nvCxnSpPr>
              <p:spPr>
                <a:xfrm>
                  <a:off x="1337187" y="2841523"/>
                  <a:ext cx="542977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a:stCxn id="30" idx="1"/>
              </p:cNvCxnSpPr>
              <p:nvPr/>
            </p:nvCxnSpPr>
            <p:spPr>
              <a:xfrm>
                <a:off x="1388893" y="3483528"/>
                <a:ext cx="0" cy="28706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 name="play-button_88011">
              <a:hlinkClick r:id="rId6" action="ppaction://hlinkfile"/>
            </p:cNvPr>
            <p:cNvSpPr>
              <a:spLocks noChangeAspect="1"/>
            </p:cNvSpPr>
            <p:nvPr/>
          </p:nvSpPr>
          <p:spPr bwMode="auto">
            <a:xfrm>
              <a:off x="2962909" y="4509053"/>
              <a:ext cx="609685" cy="608639"/>
            </a:xfrm>
            <a:custGeom>
              <a:avLst/>
              <a:gdLst>
                <a:gd name="connsiteX0" fmla="*/ 253085 w 597890"/>
                <a:gd name="connsiteY0" fmla="*/ 182165 h 596865"/>
                <a:gd name="connsiteX1" fmla="*/ 264324 w 597890"/>
                <a:gd name="connsiteY1" fmla="*/ 186315 h 596865"/>
                <a:gd name="connsiteX2" fmla="*/ 396856 w 597890"/>
                <a:gd name="connsiteY2" fmla="*/ 280928 h 596865"/>
                <a:gd name="connsiteX3" fmla="*/ 396856 w 597890"/>
                <a:gd name="connsiteY3" fmla="*/ 315818 h 596865"/>
                <a:gd name="connsiteX4" fmla="*/ 264324 w 597890"/>
                <a:gd name="connsiteY4" fmla="*/ 410746 h 596865"/>
                <a:gd name="connsiteX5" fmla="*/ 230640 w 597890"/>
                <a:gd name="connsiteY5" fmla="*/ 393458 h 596865"/>
                <a:gd name="connsiteX6" fmla="*/ 230640 w 597890"/>
                <a:gd name="connsiteY6" fmla="*/ 203603 h 596865"/>
                <a:gd name="connsiteX7" fmla="*/ 253085 w 597890"/>
                <a:gd name="connsiteY7" fmla="*/ 182165 h 596865"/>
                <a:gd name="connsiteX8" fmla="*/ 298964 w 597890"/>
                <a:gd name="connsiteY8" fmla="*/ 62732 h 596865"/>
                <a:gd name="connsiteX9" fmla="*/ 129267 w 597890"/>
                <a:gd name="connsiteY9" fmla="*/ 134411 h 596865"/>
                <a:gd name="connsiteX10" fmla="*/ 62837 w 597890"/>
                <a:gd name="connsiteY10" fmla="*/ 306063 h 596865"/>
                <a:gd name="connsiteX11" fmla="*/ 291093 w 597890"/>
                <a:gd name="connsiteY11" fmla="*/ 533989 h 596865"/>
                <a:gd name="connsiteX12" fmla="*/ 298964 w 597890"/>
                <a:gd name="connsiteY12" fmla="*/ 533989 h 596865"/>
                <a:gd name="connsiteX13" fmla="*/ 468346 w 597890"/>
                <a:gd name="connsiteY13" fmla="*/ 462310 h 596865"/>
                <a:gd name="connsiteX14" fmla="*/ 534776 w 597890"/>
                <a:gd name="connsiteY14" fmla="*/ 290658 h 596865"/>
                <a:gd name="connsiteX15" fmla="*/ 306520 w 597890"/>
                <a:gd name="connsiteY15" fmla="*/ 62732 h 596865"/>
                <a:gd name="connsiteX16" fmla="*/ 298964 w 597890"/>
                <a:gd name="connsiteY16" fmla="*/ 62732 h 596865"/>
                <a:gd name="connsiteX17" fmla="*/ 308724 w 597890"/>
                <a:gd name="connsiteY17" fmla="*/ 170 h 596865"/>
                <a:gd name="connsiteX18" fmla="*/ 597744 w 597890"/>
                <a:gd name="connsiteY18" fmla="*/ 288772 h 596865"/>
                <a:gd name="connsiteX19" fmla="*/ 513682 w 597890"/>
                <a:gd name="connsiteY19" fmla="*/ 506009 h 596865"/>
                <a:gd name="connsiteX20" fmla="*/ 298964 w 597890"/>
                <a:gd name="connsiteY20" fmla="*/ 596865 h 596865"/>
                <a:gd name="connsiteX21" fmla="*/ 289204 w 597890"/>
                <a:gd name="connsiteY21" fmla="*/ 596865 h 596865"/>
                <a:gd name="connsiteX22" fmla="*/ 184 w 597890"/>
                <a:gd name="connsiteY22" fmla="*/ 308264 h 596865"/>
                <a:gd name="connsiteX23" fmla="*/ 83931 w 597890"/>
                <a:gd name="connsiteY23" fmla="*/ 90712 h 596865"/>
                <a:gd name="connsiteX24" fmla="*/ 308724 w 597890"/>
                <a:gd name="connsiteY24" fmla="*/ 170 h 59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890" h="596865">
                  <a:moveTo>
                    <a:pt x="253085" y="182165"/>
                  </a:moveTo>
                  <a:cubicBezTo>
                    <a:pt x="256907" y="182406"/>
                    <a:pt x="260783" y="183722"/>
                    <a:pt x="264324" y="186315"/>
                  </a:cubicBezTo>
                  <a:lnTo>
                    <a:pt x="396856" y="280928"/>
                  </a:lnTo>
                  <a:cubicBezTo>
                    <a:pt x="408818" y="289729"/>
                    <a:pt x="408818" y="307332"/>
                    <a:pt x="396856" y="315818"/>
                  </a:cubicBezTo>
                  <a:lnTo>
                    <a:pt x="264324" y="410746"/>
                  </a:lnTo>
                  <a:cubicBezTo>
                    <a:pt x="250158" y="420804"/>
                    <a:pt x="230640" y="410746"/>
                    <a:pt x="230640" y="393458"/>
                  </a:cubicBezTo>
                  <a:lnTo>
                    <a:pt x="230640" y="203603"/>
                  </a:lnTo>
                  <a:cubicBezTo>
                    <a:pt x="230640" y="190401"/>
                    <a:pt x="241619" y="181443"/>
                    <a:pt x="253085" y="182165"/>
                  </a:cubicBezTo>
                  <a:close/>
                  <a:moveTo>
                    <a:pt x="298964" y="62732"/>
                  </a:moveTo>
                  <a:cubicBezTo>
                    <a:pt x="234423" y="62732"/>
                    <a:pt x="174289" y="88197"/>
                    <a:pt x="129267" y="134411"/>
                  </a:cubicBezTo>
                  <a:cubicBezTo>
                    <a:pt x="84560" y="180625"/>
                    <a:pt x="60948" y="241615"/>
                    <a:pt x="62837" y="306063"/>
                  </a:cubicBezTo>
                  <a:cubicBezTo>
                    <a:pt x="66930" y="429929"/>
                    <a:pt x="167047" y="529902"/>
                    <a:pt x="291093" y="533989"/>
                  </a:cubicBezTo>
                  <a:cubicBezTo>
                    <a:pt x="293612" y="533989"/>
                    <a:pt x="296131" y="533989"/>
                    <a:pt x="298964" y="533989"/>
                  </a:cubicBezTo>
                  <a:cubicBezTo>
                    <a:pt x="363191" y="533989"/>
                    <a:pt x="423639" y="508524"/>
                    <a:pt x="468346" y="462310"/>
                  </a:cubicBezTo>
                  <a:cubicBezTo>
                    <a:pt x="513367" y="416096"/>
                    <a:pt x="536665" y="355106"/>
                    <a:pt x="534776" y="290658"/>
                  </a:cubicBezTo>
                  <a:cubicBezTo>
                    <a:pt x="530683" y="166792"/>
                    <a:pt x="430566" y="66819"/>
                    <a:pt x="306520" y="62732"/>
                  </a:cubicBezTo>
                  <a:cubicBezTo>
                    <a:pt x="304002" y="62732"/>
                    <a:pt x="301483" y="62732"/>
                    <a:pt x="298964" y="62732"/>
                  </a:cubicBezTo>
                  <a:close/>
                  <a:moveTo>
                    <a:pt x="308724" y="170"/>
                  </a:moveTo>
                  <a:cubicBezTo>
                    <a:pt x="465827" y="4886"/>
                    <a:pt x="592706" y="131896"/>
                    <a:pt x="597744" y="288772"/>
                  </a:cubicBezTo>
                  <a:cubicBezTo>
                    <a:pt x="600262" y="370197"/>
                    <a:pt x="570353" y="447534"/>
                    <a:pt x="513682" y="506009"/>
                  </a:cubicBezTo>
                  <a:cubicBezTo>
                    <a:pt x="456697" y="564798"/>
                    <a:pt x="380507" y="596865"/>
                    <a:pt x="298964" y="596865"/>
                  </a:cubicBezTo>
                  <a:cubicBezTo>
                    <a:pt x="295501" y="596865"/>
                    <a:pt x="292353" y="596865"/>
                    <a:pt x="289204" y="596865"/>
                  </a:cubicBezTo>
                  <a:cubicBezTo>
                    <a:pt x="132101" y="591835"/>
                    <a:pt x="4907" y="465140"/>
                    <a:pt x="184" y="308264"/>
                  </a:cubicBezTo>
                  <a:cubicBezTo>
                    <a:pt x="-2649" y="226525"/>
                    <a:pt x="27260" y="149187"/>
                    <a:pt x="83931" y="90712"/>
                  </a:cubicBezTo>
                  <a:cubicBezTo>
                    <a:pt x="143120" y="29722"/>
                    <a:pt x="223088" y="-2659"/>
                    <a:pt x="308724" y="170"/>
                  </a:cubicBezTo>
                  <a:close/>
                </a:path>
              </a:pathLst>
            </a:custGeom>
            <a:solidFill>
              <a:schemeClr val="bg1"/>
            </a:solidFill>
            <a:ln>
              <a:noFill/>
            </a:ln>
            <a:effectLst>
              <a:outerShdw blurRad="50800" dist="38100" dir="2700000" algn="tl" rotWithShape="0">
                <a:prstClr val="black">
                  <a:alpha val="40000"/>
                </a:prstClr>
              </a:outerShdw>
            </a:effectLst>
          </p:spPr>
        </p:sp>
      </p:grpSp>
      <p:sp>
        <p:nvSpPr>
          <p:cNvPr id="32" name="文本框 31"/>
          <p:cNvSpPr txBox="1"/>
          <p:nvPr/>
        </p:nvSpPr>
        <p:spPr>
          <a:xfrm>
            <a:off x="753187" y="2849091"/>
            <a:ext cx="4896952" cy="3351046"/>
          </a:xfrm>
          <a:prstGeom prst="rect">
            <a:avLst/>
          </a:prstGeom>
          <a:noFill/>
        </p:spPr>
        <p:txBody>
          <a:bodyPr wrap="square" rtlCol="0">
            <a:spAutoFit/>
          </a:bodyPr>
          <a:lstStyle/>
          <a:p>
            <a:pPr marL="0" marR="0" lvl="0" indent="622935" algn="just"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解决道德领域出现的突出问题</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，要充分发挥革命道德的精神力量，培育良好的社会道德风尚，净化社会人际关系，抵制各种腐朽思想，树立浩然正气，凝聚崇德向善的正能量。</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1" name="文本框 10"/>
          <p:cNvSpPr txBox="1"/>
          <p:nvPr/>
        </p:nvSpPr>
        <p:spPr>
          <a:xfrm>
            <a:off x="6298187" y="2686620"/>
            <a:ext cx="5088081" cy="2646045"/>
          </a:xfrm>
          <a:prstGeom prst="rect">
            <a:avLst/>
          </a:prstGeom>
          <a:noFill/>
        </p:spPr>
        <p:txBody>
          <a:bodyPr wrap="square" rtlCol="0">
            <a:spAutoFit/>
          </a:bodyPr>
          <a:lstStyle/>
          <a:p>
            <a:pPr indent="622935" algn="just">
              <a:lnSpc>
                <a:spcPct val="150000"/>
              </a:lnSpc>
              <a:spcAft>
                <a:spcPts val="1200"/>
              </a:spcAft>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中华传统美德</a:t>
            </a:r>
            <a:r>
              <a:rPr lang="zh-CN" altLang="en-US" sz="2000" dirty="0">
                <a:latin typeface="微软雅黑" panose="020B0503020204020204" pitchFamily="34" charset="-122"/>
                <a:ea typeface="微软雅黑" panose="020B0503020204020204" pitchFamily="34" charset="-122"/>
                <a:sym typeface="微软雅黑" panose="020B0503020204020204" pitchFamily="34" charset="-122"/>
              </a:rPr>
              <a:t>是中华文化精髓，蕴含着丰富的思想道德资源。不忘本来才能开辟未来，善于继承才能更好创新。”</a:t>
            </a:r>
            <a:endParaRPr lang="en-US" altLang="zh-CN" sz="2000" dirty="0">
              <a:latin typeface="微软雅黑" panose="020B0503020204020204" pitchFamily="34" charset="-122"/>
              <a:ea typeface="微软雅黑" panose="020B0503020204020204" pitchFamily="34" charset="-122"/>
              <a:sym typeface="微软雅黑" panose="020B0503020204020204" pitchFamily="34" charset="-122"/>
            </a:endParaRPr>
          </a:p>
          <a:p>
            <a:pPr indent="622935" algn="just">
              <a:lnSpc>
                <a:spcPct val="150000"/>
              </a:lnSpc>
              <a:spcAft>
                <a:spcPts val="1200"/>
              </a:spcAft>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——2014</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24</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日，习近平在中共中央政治局第十三次集体学习时的讲话</a:t>
            </a:r>
          </a:p>
        </p:txBody>
      </p:sp>
      <p:sp>
        <p:nvSpPr>
          <p:cNvPr id="9" name="任意多边形 36"/>
          <p:cNvSpPr/>
          <p:nvPr/>
        </p:nvSpPr>
        <p:spPr bwMode="auto">
          <a:xfrm>
            <a:off x="-7938" y="-7938"/>
            <a:ext cx="7100888" cy="6865938"/>
          </a:xfrm>
          <a:custGeom>
            <a:avLst/>
            <a:gdLst>
              <a:gd name="T0" fmla="*/ 2336717 w 7102344"/>
              <a:gd name="T1" fmla="*/ 0 h 6867200"/>
              <a:gd name="T2" fmla="*/ 3270913 w 7102344"/>
              <a:gd name="T3" fmla="*/ 0 h 6867200"/>
              <a:gd name="T4" fmla="*/ 7100888 w 7102344"/>
              <a:gd name="T5" fmla="*/ 6865938 h 6867200"/>
              <a:gd name="T6" fmla="*/ 10063 w 7102344"/>
              <a:gd name="T7" fmla="*/ 6865938 h 6867200"/>
              <a:gd name="T8" fmla="*/ 0 w 7102344"/>
              <a:gd name="T9" fmla="*/ 517 h 6867200"/>
              <a:gd name="T10" fmla="*/ 2298981 w 7102344"/>
              <a:gd name="T11" fmla="*/ 517 h 6867200"/>
              <a:gd name="T12" fmla="*/ 2336717 w 7102344"/>
              <a:gd name="T13" fmla="*/ 0 h 6867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02344" h="6867200">
                <a:moveTo>
                  <a:pt x="2337196" y="0"/>
                </a:moveTo>
                <a:lnTo>
                  <a:pt x="3271584" y="0"/>
                </a:lnTo>
                <a:lnTo>
                  <a:pt x="7102344" y="6867200"/>
                </a:lnTo>
                <a:lnTo>
                  <a:pt x="10065" y="6867200"/>
                </a:lnTo>
                <a:lnTo>
                  <a:pt x="0" y="517"/>
                </a:lnTo>
                <a:lnTo>
                  <a:pt x="2299452" y="517"/>
                </a:lnTo>
                <a:lnTo>
                  <a:pt x="2337196" y="0"/>
                </a:lnTo>
                <a:close/>
              </a:path>
            </a:pathLst>
          </a:custGeom>
          <a:blipFill dpi="0" rotWithShape="1">
            <a:blip r:embed="rId5"/>
            <a:srcRect/>
            <a:stretch>
              <a:fillRect/>
            </a:stretch>
          </a:blipFill>
          <a:ln>
            <a:noFill/>
          </a:ln>
        </p:spPr>
        <p:txBody>
          <a:bodyPr anchor="ctr"/>
          <a:lstStyle/>
          <a:p>
            <a:endParaRPr lang="zh-CN" altLang="en-US" dirty="0"/>
          </a:p>
        </p:txBody>
      </p:sp>
    </p:spTree>
  </p:cSld>
  <p:clrMapOvr>
    <a:masterClrMapping/>
  </p:clrMapOvr>
  <p:transition spd="slow">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87925" y="1154820"/>
            <a:ext cx="5984875" cy="4019550"/>
          </a:xfrm>
          <a:prstGeom prst="rect">
            <a:avLst/>
          </a:prstGeom>
          <a:blipFill dpi="0" rotWithShape="1">
            <a:blip r:embed="rId3"/>
            <a:srcRect/>
            <a:stretch>
              <a:fillRect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2" name="图片 7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6"/>
          <p:cNvSpPr txBox="1"/>
          <p:nvPr/>
        </p:nvSpPr>
        <p:spPr>
          <a:xfrm>
            <a:off x="1908810" y="1423670"/>
            <a:ext cx="825500" cy="1597660"/>
          </a:xfrm>
          <a:prstGeom prst="rect">
            <a:avLst/>
          </a:prstGeom>
          <a:noFill/>
        </p:spPr>
        <p:txBody>
          <a:bodyPr wrap="square" lIns="121917" tIns="60958" rIns="121917" bIns="60958">
            <a:spAutoFit/>
          </a:bodyPr>
          <a:lstStyle/>
          <a:p>
            <a:pPr algn="just">
              <a:defRPr/>
            </a:pPr>
            <a:r>
              <a:rPr lang="zh-CN" altLang="en-US" sz="9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三</a:t>
            </a:r>
          </a:p>
        </p:txBody>
      </p:sp>
      <p:sp>
        <p:nvSpPr>
          <p:cNvPr id="3" name="TextBox 2"/>
          <p:cNvSpPr txBox="1"/>
          <p:nvPr/>
        </p:nvSpPr>
        <p:spPr>
          <a:xfrm>
            <a:off x="5670550" y="2355850"/>
            <a:ext cx="5240020" cy="3747135"/>
          </a:xfrm>
          <a:prstGeom prst="rect">
            <a:avLst/>
          </a:prstGeom>
          <a:noFill/>
        </p:spPr>
        <p:txBody>
          <a:bodyPr wrap="square" rtlCol="0">
            <a:spAutoFit/>
          </a:bodyPr>
          <a:lstStyle/>
          <a:p>
            <a:pPr>
              <a:lnSpc>
                <a:spcPct val="130000"/>
              </a:lnSpc>
            </a:pPr>
            <a:r>
              <a:rPr lang="zh-CN" altLang="en-US" sz="6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借鉴</a:t>
            </a:r>
            <a:r>
              <a:rPr lang="zh-CN" altLang="en-US" sz="6600" b="1" dirty="0">
                <a:latin typeface="微软雅黑" panose="020B0503020204020204" pitchFamily="34" charset="-122"/>
                <a:ea typeface="微软雅黑" panose="020B0503020204020204" pitchFamily="34" charset="-122"/>
                <a:sym typeface="微软雅黑" panose="020B0503020204020204" pitchFamily="34" charset="-122"/>
              </a:rPr>
              <a:t>人类文明</a:t>
            </a:r>
            <a:r>
              <a:rPr lang="zh-CN" altLang="en-US" sz="6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优秀</a:t>
            </a:r>
            <a:r>
              <a:rPr lang="zh-CN" altLang="en-US" sz="6600" b="1" dirty="0">
                <a:latin typeface="微软雅黑" panose="020B0503020204020204" pitchFamily="34" charset="-122"/>
                <a:ea typeface="微软雅黑" panose="020B0503020204020204" pitchFamily="34" charset="-122"/>
                <a:sym typeface="微软雅黑" panose="020B0503020204020204" pitchFamily="34" charset="-122"/>
              </a:rPr>
              <a:t>道德成果</a:t>
            </a:r>
          </a:p>
          <a:p>
            <a:endParaRPr lang="zh-CN" altLang="en-US" sz="66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nvSpPr>
        <p:spPr>
          <a:xfrm>
            <a:off x="2905125" y="836294"/>
            <a:ext cx="7370475" cy="584775"/>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sym typeface="微软雅黑" panose="020B0503020204020204" pitchFamily="34" charset="-122"/>
              </a:rPr>
              <a:t>文明因交流而多彩   文明因互鉴而丰富</a:t>
            </a:r>
          </a:p>
        </p:txBody>
      </p:sp>
      <p:sp>
        <p:nvSpPr>
          <p:cNvPr id="2" name="矩形 1"/>
          <p:cNvSpPr/>
          <p:nvPr/>
        </p:nvSpPr>
        <p:spPr>
          <a:xfrm>
            <a:off x="1777043" y="836294"/>
            <a:ext cx="1415772" cy="584775"/>
          </a:xfrm>
          <a:prstGeom prst="rect">
            <a:avLst/>
          </a:prstGeom>
        </p:spPr>
        <p:txBody>
          <a:bodyPr wrap="none">
            <a:spAutoFit/>
          </a:bodyPr>
          <a:lstStyle/>
          <a:p>
            <a:pPr algn="ctr"/>
            <a:r>
              <a:rPr lang="zh-CN" altLang="en-US" sz="32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视频：</a:t>
            </a:r>
          </a:p>
        </p:txBody>
      </p:sp>
      <p:sp>
        <p:nvSpPr>
          <p:cNvPr id="15" name="矩形 14"/>
          <p:cNvSpPr/>
          <p:nvPr/>
        </p:nvSpPr>
        <p:spPr>
          <a:xfrm>
            <a:off x="2448560" y="1969770"/>
            <a:ext cx="7295515" cy="3952240"/>
          </a:xfrm>
          <a:prstGeom prst="rect">
            <a:avLst/>
          </a:prstGeom>
          <a:blipFill>
            <a:blip r:embed="rId5"/>
            <a:stretch>
              <a:fillRect l="-7970" t="-19066" r="-7970"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8" name="文本框 7"/>
          <p:cNvSpPr txBox="1"/>
          <p:nvPr/>
        </p:nvSpPr>
        <p:spPr>
          <a:xfrm>
            <a:off x="739821" y="2052702"/>
            <a:ext cx="5197306" cy="4459041"/>
          </a:xfrm>
          <a:prstGeom prst="rect">
            <a:avLst/>
          </a:prstGeom>
          <a:noFill/>
        </p:spPr>
        <p:txBody>
          <a:bodyPr wrap="square" rtlCol="0">
            <a:spAutoFit/>
          </a:bodyPr>
          <a:lstStyle/>
          <a:p>
            <a:pPr marL="342900" indent="-342900" algn="just">
              <a:lnSpc>
                <a:spcPct val="150000"/>
              </a:lnSpc>
              <a:buClr>
                <a:schemeClr val="accent2">
                  <a:lumMod val="50000"/>
                </a:schemeClr>
              </a:buClr>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一种文化能够通过与其他文化交流碰撞和冲突融合而保持其生命力，是实现自我更新和自我发展的重要条件</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marL="342900" indent="-342900" algn="just">
              <a:lnSpc>
                <a:spcPct val="150000"/>
              </a:lnSpc>
              <a:buClr>
                <a:schemeClr val="accent2">
                  <a:lumMod val="50000"/>
                </a:schemeClr>
              </a:buClr>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一个国家或民族的道德进步，既要注意在文明交流中坚守自身优秀道德传统，也要在文明互鉴中积极吸收其他有益道德成果</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7135" y="2781300"/>
            <a:ext cx="3881120" cy="3409315"/>
          </a:xfrm>
          <a:prstGeom prst="rect">
            <a:avLst/>
          </a:prstGeom>
          <a:ln>
            <a:noFill/>
          </a:ln>
          <a:effectLst>
            <a:outerShdw blurRad="292100" dist="139700" dir="2700000" algn="tl" rotWithShape="0">
              <a:srgbClr val="333333">
                <a:alpha val="65000"/>
              </a:srgbClr>
            </a:outerShdw>
          </a:effectLst>
        </p:spPr>
      </p:pic>
      <p:sp>
        <p:nvSpPr>
          <p:cNvPr id="2" name="文本框 16"/>
          <p:cNvSpPr txBox="1"/>
          <p:nvPr/>
        </p:nvSpPr>
        <p:spPr>
          <a:xfrm>
            <a:off x="1514767" y="21910"/>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二、借鉴人类文明优秀道德成果</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文明因交流而多彩，文明因互鉴而丰富</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30" name="图片 29"/>
          <p:cNvPicPr>
            <a:picLocks noChangeAspect="1"/>
          </p:cNvPicPr>
          <p:nvPr/>
        </p:nvPicPr>
        <p:blipFill>
          <a:blip r:embed="rId6"/>
          <a:stretch>
            <a:fillRect/>
          </a:stretch>
        </p:blipFill>
        <p:spPr>
          <a:xfrm>
            <a:off x="1273431" y="2386524"/>
            <a:ext cx="5150115" cy="315611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 name="组合 2"/>
          <p:cNvGrpSpPr/>
          <p:nvPr/>
        </p:nvGrpSpPr>
        <p:grpSpPr>
          <a:xfrm>
            <a:off x="6833870" y="2566670"/>
            <a:ext cx="3088640" cy="3861292"/>
            <a:chOff x="1696393" y="1542009"/>
            <a:chExt cx="3652598" cy="4803095"/>
          </a:xfrm>
        </p:grpSpPr>
        <p:sp>
          <p:nvSpPr>
            <p:cNvPr id="12" name="Rectangle 70"/>
            <p:cNvSpPr/>
            <p:nvPr/>
          </p:nvSpPr>
          <p:spPr bwMode="gray">
            <a:xfrm>
              <a:off x="1696393" y="2132061"/>
              <a:ext cx="3652598" cy="4009431"/>
            </a:xfrm>
            <a:prstGeom prst="rect">
              <a:avLst/>
            </a:prstGeom>
            <a:solidFill>
              <a:schemeClr val="accent1">
                <a:lumMod val="20000"/>
                <a:lumOff val="80000"/>
              </a:schemeClr>
            </a:solidFill>
            <a:ln w="12700" cap="flat" cmpd="sng" algn="ctr">
              <a:noFill/>
              <a:prstDash val="solid"/>
              <a:miter lim="800000"/>
              <a:headEnd type="none" w="med" len="med"/>
              <a:tailEnd type="none" w="med" len="med"/>
            </a:ln>
            <a:effectLst/>
          </p:spPr>
          <p:txBody>
            <a:bodyPr vert="horz" wrap="square" lIns="91414" tIns="45708" rIns="91414" bIns="45708" numCol="1" rtlCol="0" anchor="ctr" anchorCtr="0" compatLnSpc="1"/>
            <a:lstStyle/>
            <a:p>
              <a:pPr marL="0" marR="0" lvl="0" indent="0" algn="ctr" defTabSz="548005" eaLnBrk="1" fontAlgn="auto" latinLnBrk="0" hangingPunct="1">
                <a:lnSpc>
                  <a:spcPct val="130000"/>
                </a:lnSpc>
                <a:spcBef>
                  <a:spcPts val="600"/>
                </a:spcBef>
                <a:spcAft>
                  <a:spcPts val="0"/>
                </a:spcAft>
                <a:buClrTx/>
                <a:buSzTx/>
                <a:buFontTx/>
                <a:buNone/>
                <a:defRPr/>
              </a:pPr>
              <a:endParaRPr kumimoji="0" lang="zh-CN" altLang="en-US" sz="1800" b="1"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cs typeface="+mn-cs"/>
              </a:endParaRPr>
            </a:p>
          </p:txBody>
        </p:sp>
        <p:grpSp>
          <p:nvGrpSpPr>
            <p:cNvPr id="14" name="组合 13"/>
            <p:cNvGrpSpPr/>
            <p:nvPr/>
          </p:nvGrpSpPr>
          <p:grpSpPr>
            <a:xfrm>
              <a:off x="1696393" y="1542009"/>
              <a:ext cx="3652598" cy="612169"/>
              <a:chOff x="1696393" y="1156912"/>
              <a:chExt cx="2061854" cy="612169"/>
            </a:xfrm>
          </p:grpSpPr>
          <p:sp>
            <p:nvSpPr>
              <p:cNvPr id="15" name="MH_Other_1"/>
              <p:cNvSpPr>
                <a:spLocks noChangeArrowheads="1"/>
              </p:cNvSpPr>
              <p:nvPr>
                <p:custDataLst>
                  <p:tags r:id="rId1"/>
                </p:custDataLst>
              </p:nvPr>
            </p:nvSpPr>
            <p:spPr bwMode="auto">
              <a:xfrm rot="16200000">
                <a:off x="2452609" y="400696"/>
                <a:ext cx="549422" cy="2061854"/>
              </a:xfrm>
              <a:prstGeom prst="rect">
                <a:avLst/>
              </a:prstGeom>
              <a:solidFill>
                <a:srgbClr val="C00000"/>
              </a:soli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endParaRPr lang="zh-CN" altLang="zh-CN" sz="1800">
                  <a:solidFill>
                    <a:srgbClr val="5998DB"/>
                  </a:solidFill>
                  <a:latin typeface="Arial" panose="020B0604020202020204" pitchFamily="34" charset="0"/>
                </a:endParaRPr>
              </a:p>
            </p:txBody>
          </p:sp>
          <p:sp>
            <p:nvSpPr>
              <p:cNvPr id="16" name="矩形 15"/>
              <p:cNvSpPr/>
              <p:nvPr/>
            </p:nvSpPr>
            <p:spPr>
              <a:xfrm>
                <a:off x="1885598" y="1196417"/>
                <a:ext cx="1612346" cy="572664"/>
              </a:xfrm>
              <a:prstGeom prst="rect">
                <a:avLst/>
              </a:prstGeom>
            </p:spPr>
            <p:txBody>
              <a:bodyPr wrap="square">
                <a:spAutoFit/>
              </a:bodyPr>
              <a:lstStyle/>
              <a:p>
                <a:pPr algn="ctr" defTabSz="548005">
                  <a:spcBef>
                    <a:spcPts val="600"/>
                  </a:spcBef>
                </a:pPr>
                <a:r>
                  <a:rPr lang="zh-CN" altLang="en-US" sz="2400" b="1"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道德</a:t>
                </a:r>
                <a:endParaRPr lang="en-US" altLang="zh-CN" sz="2000" b="1" dirty="0">
                  <a:solidFill>
                    <a:prstClr val="black"/>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1758777" y="2211651"/>
              <a:ext cx="3527830" cy="4133453"/>
            </a:xfrm>
            <a:prstGeom prst="rect">
              <a:avLst/>
            </a:prstGeom>
            <a:noFill/>
          </p:spPr>
          <p:txBody>
            <a:bodyPr wrap="square" rtlCol="0">
              <a:spAutoFit/>
            </a:bodyPr>
            <a:lstStyle/>
            <a:p>
              <a:pPr indent="622935" algn="just">
                <a:lnSpc>
                  <a:spcPct val="150000"/>
                </a:lnSpc>
              </a:pPr>
              <a:r>
                <a:rPr lang="zh-CN" altLang="en-US" sz="2000" spc="-100" dirty="0">
                  <a:latin typeface="微软雅黑" panose="020B0503020204020204" pitchFamily="34" charset="-122"/>
                  <a:ea typeface="微软雅黑" panose="020B0503020204020204" pitchFamily="34" charset="-122"/>
                  <a:sym typeface="微软雅黑" panose="020B0503020204020204" pitchFamily="34" charset="-122"/>
                </a:rPr>
                <a:t>是某个民族或国家在特定历史条件下，为回应来自自然环境、社会生活和人际关系的各种矛盾而形成发展起来的，反映了具体的民族或国家的生存方式和生活态度。</a:t>
              </a:r>
            </a:p>
          </p:txBody>
        </p:sp>
      </p:grpSp>
      <p:sp>
        <p:nvSpPr>
          <p:cNvPr id="5" name="文本框 16"/>
          <p:cNvSpPr txBox="1"/>
          <p:nvPr/>
        </p:nvSpPr>
        <p:spPr>
          <a:xfrm>
            <a:off x="1514767" y="21910"/>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二、借鉴人类文明优秀道德成果</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文明因交流而多彩，文明因互鉴而丰富</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8" name="文本框 7"/>
          <p:cNvSpPr txBox="1"/>
          <p:nvPr/>
        </p:nvSpPr>
        <p:spPr>
          <a:xfrm>
            <a:off x="9690279" y="2561166"/>
            <a:ext cx="1804320" cy="1135054"/>
          </a:xfrm>
          <a:prstGeom prst="rect">
            <a:avLst/>
          </a:prstGeom>
          <a:noFill/>
        </p:spPr>
        <p:txBody>
          <a:bodyPr wrap="square" rtlCol="0">
            <a:spAutoFit/>
          </a:bodyPr>
          <a:lstStyle/>
          <a:p>
            <a:pPr algn="ctr">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柏拉图：</a:t>
            </a: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理想国</a:t>
            </a: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3" name="图片 2"/>
          <p:cNvPicPr>
            <a:picLocks noChangeAspect="1"/>
          </p:cNvPicPr>
          <p:nvPr/>
        </p:nvPicPr>
        <p:blipFill>
          <a:blip r:embed="rId5">
            <a:clrChange>
              <a:clrFrom>
                <a:srgbClr val="F7F7F7"/>
              </a:clrFrom>
              <a:clrTo>
                <a:srgbClr val="F7F7F7">
                  <a:alpha val="0"/>
                </a:srgbClr>
              </a:clrTo>
            </a:clrChange>
            <a:extLst>
              <a:ext uri="{BEBA8EAE-BF5A-486C-A8C5-ECC9F3942E4B}">
                <a14:imgProps xmlns:a14="http://schemas.microsoft.com/office/drawing/2010/main">
                  <a14:imgLayer r:embed="rId6">
                    <a14:imgEffect>
                      <a14:backgroundRemoval t="110" b="99780" l="8463" r="93610">
                        <a14:foregroundMark x1="36960" y1="3074" x2="22971" y2="12733"/>
                        <a14:foregroundMark x1="22971" y1="12733" x2="8463" y2="49616"/>
                        <a14:foregroundMark x1="8463" y1="49616" x2="10881" y2="99890"/>
                        <a14:foregroundMark x1="30743" y1="5928" x2="40760" y2="110"/>
                        <a14:foregroundMark x1="59931" y1="878" x2="65630" y2="12953"/>
                        <a14:foregroundMark x1="65630" y1="12953" x2="85147" y2="18441"/>
                        <a14:foregroundMark x1="85147" y1="18441" x2="93610" y2="70582"/>
                        <a14:foregroundMark x1="93610" y1="70582" x2="88946" y2="99780"/>
                      </a14:backgroundRemoval>
                    </a14:imgEffect>
                  </a14:imgLayer>
                </a14:imgProps>
              </a:ext>
            </a:extLst>
          </a:blip>
          <a:stretch>
            <a:fillRect/>
          </a:stretch>
        </p:blipFill>
        <p:spPr>
          <a:xfrm>
            <a:off x="4127500" y="1527175"/>
            <a:ext cx="1561465" cy="2457450"/>
          </a:xfrm>
          <a:prstGeom prst="rect">
            <a:avLst/>
          </a:prstGeom>
        </p:spPr>
      </p:pic>
      <p:pic>
        <p:nvPicPr>
          <p:cNvPr id="4" name="图片 3"/>
          <p:cNvPicPr>
            <a:picLocks noChangeAspect="1"/>
          </p:cNvPicPr>
          <p:nvPr/>
        </p:nvPicPr>
        <p:blipFill rotWithShape="1">
          <a:blip r:embed="rId7">
            <a:clrChange>
              <a:clrFrom>
                <a:srgbClr val="FFFFFF"/>
              </a:clrFrom>
              <a:clrTo>
                <a:srgbClr val="FFFFFF">
                  <a:alpha val="0"/>
                </a:srgbClr>
              </a:clrTo>
            </a:clrChange>
          </a:blip>
          <a:srcRect t="8112" r="13802" b="3820"/>
          <a:stretch>
            <a:fillRect/>
          </a:stretch>
        </p:blipFill>
        <p:spPr>
          <a:xfrm>
            <a:off x="615950" y="1527175"/>
            <a:ext cx="1785620" cy="2457450"/>
          </a:xfrm>
          <a:prstGeom prst="rect">
            <a:avLst/>
          </a:prstGeom>
        </p:spPr>
      </p:pic>
      <p:sp>
        <p:nvSpPr>
          <p:cNvPr id="9" name="文本框 8"/>
          <p:cNvSpPr txBox="1"/>
          <p:nvPr/>
        </p:nvSpPr>
        <p:spPr>
          <a:xfrm>
            <a:off x="2370935" y="2039196"/>
            <a:ext cx="1596453" cy="1135054"/>
          </a:xfrm>
          <a:prstGeom prst="rect">
            <a:avLst/>
          </a:prstGeom>
          <a:noFill/>
        </p:spPr>
        <p:txBody>
          <a:bodyPr wrap="square" rtlCol="0">
            <a:spAutoFit/>
          </a:bodyPr>
          <a:lstStyle/>
          <a:p>
            <a:pPr algn="ctr">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老子：</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pP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道德经</a:t>
            </a:r>
            <a:r>
              <a:rPr lang="en-US" altLang="zh-CN" sz="2400" dirty="0">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5" name="图片 4"/>
          <p:cNvPicPr>
            <a:picLocks noChangeAspect="1"/>
          </p:cNvPicPr>
          <p:nvPr/>
        </p:nvPicPr>
        <p:blipFill rotWithShape="1">
          <a:blip r:embed="rId8">
            <a:clrChange>
              <a:clrFrom>
                <a:srgbClr val="FFFFFF"/>
              </a:clrFrom>
              <a:clrTo>
                <a:srgbClr val="FFFFFF">
                  <a:alpha val="0"/>
                </a:srgbClr>
              </a:clrTo>
            </a:clrChange>
          </a:blip>
          <a:srcRect t="5067"/>
          <a:stretch>
            <a:fillRect/>
          </a:stretch>
        </p:blipFill>
        <p:spPr>
          <a:xfrm>
            <a:off x="8153400" y="1560830"/>
            <a:ext cx="1536700" cy="2423795"/>
          </a:xfrm>
          <a:prstGeom prst="rect">
            <a:avLst/>
          </a:prstGeom>
        </p:spPr>
      </p:pic>
      <p:sp>
        <p:nvSpPr>
          <p:cNvPr id="10" name="文本框 9"/>
          <p:cNvSpPr txBox="1"/>
          <p:nvPr/>
        </p:nvSpPr>
        <p:spPr>
          <a:xfrm>
            <a:off x="5658299" y="2039196"/>
            <a:ext cx="2315173" cy="1135054"/>
          </a:xfrm>
          <a:prstGeom prst="rect">
            <a:avLst/>
          </a:prstGeom>
          <a:noFill/>
        </p:spPr>
        <p:txBody>
          <a:bodyPr wrap="square" rtlCol="0">
            <a:spAutoFit/>
          </a:bodyPr>
          <a:lstStyle/>
          <a:p>
            <a:pPr algn="ctr">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苏格拉底：</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美德即是知识</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p:cNvGrpSpPr/>
          <p:nvPr/>
        </p:nvGrpSpPr>
        <p:grpSpPr>
          <a:xfrm>
            <a:off x="692887" y="4347089"/>
            <a:ext cx="10806227" cy="2190189"/>
            <a:chOff x="657892" y="4347089"/>
            <a:chExt cx="10806227" cy="2190189"/>
          </a:xfrm>
        </p:grpSpPr>
        <p:sp>
          <p:nvSpPr>
            <p:cNvPr id="15" name="圆角矩形 92"/>
            <p:cNvSpPr/>
            <p:nvPr/>
          </p:nvSpPr>
          <p:spPr>
            <a:xfrm>
              <a:off x="657892" y="4347089"/>
              <a:ext cx="10806227" cy="2190189"/>
            </a:xfrm>
            <a:prstGeom prst="roundRect">
              <a:avLst>
                <a:gd name="adj" fmla="val 6476"/>
              </a:avLst>
            </a:prstGeom>
            <a:solidFill>
              <a:schemeClr val="bg1"/>
            </a:solidFill>
            <a:ln>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zh-CN" altLang="en-US" sz="2400"/>
            </a:p>
          </p:txBody>
        </p:sp>
        <p:sp>
          <p:nvSpPr>
            <p:cNvPr id="12" name="文本框 11"/>
            <p:cNvSpPr txBox="1"/>
            <p:nvPr/>
          </p:nvSpPr>
          <p:spPr>
            <a:xfrm>
              <a:off x="893614" y="4597657"/>
              <a:ext cx="10334783" cy="1689052"/>
            </a:xfrm>
            <a:prstGeom prst="rect">
              <a:avLst/>
            </a:prstGeom>
            <a:noFill/>
          </p:spPr>
          <p:txBody>
            <a:bodyPr wrap="square" rtlCol="0">
              <a:spAutoFit/>
            </a:bodyPr>
            <a:lstStyle/>
            <a:p>
              <a:pPr indent="622935" algn="just">
                <a:lnSpc>
                  <a:spcPct val="150000"/>
                </a:lnSpc>
              </a:pPr>
              <a:r>
                <a:rPr lang="zh-CN" altLang="en-US" sz="2400" b="1" spc="-100" dirty="0">
                  <a:latin typeface="微软雅黑" panose="020B0503020204020204" pitchFamily="34" charset="-122"/>
                  <a:ea typeface="微软雅黑" panose="020B0503020204020204" pitchFamily="34" charset="-122"/>
                  <a:sym typeface="微软雅黑" panose="020B0503020204020204" pitchFamily="34" charset="-122"/>
                </a:rPr>
                <a:t>从古至今，历代思想家都十分重视伦理道德问题，对道德品质、道德评价、道德教育和道德修养等进行了有益的探讨，其中不乏超越时代、国家、民族乃至阶级界限的真知灼见，为人类道德进步提供了丰富资源。</a:t>
              </a:r>
              <a:endParaRPr lang="en-US" altLang="zh-CN" sz="2400" b="1" spc="-1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文本框 16"/>
          <p:cNvSpPr txBox="1"/>
          <p:nvPr/>
        </p:nvSpPr>
        <p:spPr>
          <a:xfrm>
            <a:off x="1514767" y="21910"/>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二、借鉴人类文明优秀道德成果</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文明因交流而多彩，文明因互鉴而丰富</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9" name="组合 8"/>
          <p:cNvGrpSpPr/>
          <p:nvPr/>
        </p:nvGrpSpPr>
        <p:grpSpPr>
          <a:xfrm>
            <a:off x="1009970" y="2185109"/>
            <a:ext cx="4990148" cy="3838575"/>
            <a:chOff x="860240" y="1715854"/>
            <a:chExt cx="4990148" cy="3838575"/>
          </a:xfrm>
        </p:grpSpPr>
        <p:grpSp>
          <p:nvGrpSpPr>
            <p:cNvPr id="10" name="组合 9"/>
            <p:cNvGrpSpPr/>
            <p:nvPr/>
          </p:nvGrpSpPr>
          <p:grpSpPr>
            <a:xfrm>
              <a:off x="860240" y="1715854"/>
              <a:ext cx="4990148" cy="3838575"/>
              <a:chOff x="3600926" y="1509712"/>
              <a:chExt cx="4990148" cy="3838575"/>
            </a:xfrm>
          </p:grpSpPr>
          <p:sp>
            <p:nvSpPr>
              <p:cNvPr id="23" name="矩形: 圆角 100"/>
              <p:cNvSpPr/>
              <p:nvPr/>
            </p:nvSpPr>
            <p:spPr>
              <a:xfrm>
                <a:off x="6694818" y="4119943"/>
                <a:ext cx="1896256" cy="1228344"/>
              </a:xfrm>
              <a:prstGeom prst="roundRect">
                <a:avLst>
                  <a:gd name="adj" fmla="val 10000"/>
                </a:avLst>
              </a:prstGeom>
              <a:ln>
                <a:solidFill>
                  <a:srgbClr val="C0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4" name="矩形: 圆角 98"/>
              <p:cNvSpPr/>
              <p:nvPr/>
            </p:nvSpPr>
            <p:spPr>
              <a:xfrm>
                <a:off x="3600926" y="4119943"/>
                <a:ext cx="1896256" cy="1228344"/>
              </a:xfrm>
              <a:prstGeom prst="roundRect">
                <a:avLst>
                  <a:gd name="adj" fmla="val 10000"/>
                </a:avLst>
              </a:prstGeom>
              <a:ln>
                <a:solidFill>
                  <a:srgbClr val="C0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5" name="矩形: 圆角 96"/>
              <p:cNvSpPr/>
              <p:nvPr/>
            </p:nvSpPr>
            <p:spPr>
              <a:xfrm>
                <a:off x="6694818" y="1509712"/>
                <a:ext cx="1896256" cy="1228344"/>
              </a:xfrm>
              <a:prstGeom prst="roundRect">
                <a:avLst>
                  <a:gd name="adj" fmla="val 10000"/>
                </a:avLst>
              </a:prstGeom>
              <a:ln>
                <a:solidFill>
                  <a:srgbClr val="C0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矩形: 圆角 94"/>
              <p:cNvSpPr/>
              <p:nvPr/>
            </p:nvSpPr>
            <p:spPr>
              <a:xfrm>
                <a:off x="3600926" y="1509712"/>
                <a:ext cx="1896256" cy="1228344"/>
              </a:xfrm>
              <a:prstGeom prst="roundRect">
                <a:avLst>
                  <a:gd name="adj" fmla="val 10000"/>
                </a:avLst>
              </a:prstGeom>
              <a:ln>
                <a:solidFill>
                  <a:srgbClr val="C0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7" name="不完整圆 92"/>
              <p:cNvSpPr/>
              <p:nvPr/>
            </p:nvSpPr>
            <p:spPr>
              <a:xfrm>
                <a:off x="4395511" y="1728510"/>
                <a:ext cx="1662103" cy="1662103"/>
              </a:xfrm>
              <a:prstGeom prst="pieWedge">
                <a:avLst/>
              </a:prstGeom>
              <a:gradFill>
                <a:gsLst>
                  <a:gs pos="0">
                    <a:srgbClr val="FE4444"/>
                  </a:gs>
                  <a:gs pos="100000">
                    <a:srgbClr val="832B2B"/>
                  </a:gs>
                </a:gsLst>
                <a:lin ang="5400000" scaled="0"/>
              </a:gra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8" name="不完整圆 90"/>
              <p:cNvSpPr/>
              <p:nvPr/>
            </p:nvSpPr>
            <p:spPr>
              <a:xfrm rot="5400000">
                <a:off x="6134386" y="1728510"/>
                <a:ext cx="1662103" cy="1662103"/>
              </a:xfrm>
              <a:prstGeom prst="pieWedge">
                <a:avLst/>
              </a:prstGeom>
              <a:gradFill>
                <a:gsLst>
                  <a:gs pos="0">
                    <a:srgbClr val="FE4444"/>
                  </a:gs>
                  <a:gs pos="100000">
                    <a:srgbClr val="832B2B"/>
                  </a:gs>
                </a:gsLst>
                <a:lin ang="5400000" scaled="0"/>
              </a:gra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9" name="不完整圆 88"/>
              <p:cNvSpPr/>
              <p:nvPr/>
            </p:nvSpPr>
            <p:spPr>
              <a:xfrm rot="10800000">
                <a:off x="6134386" y="3467385"/>
                <a:ext cx="1662103" cy="1662103"/>
              </a:xfrm>
              <a:prstGeom prst="pieWedge">
                <a:avLst/>
              </a:prstGeom>
              <a:gradFill>
                <a:gsLst>
                  <a:gs pos="0">
                    <a:srgbClr val="FE4444"/>
                  </a:gs>
                  <a:gs pos="100000">
                    <a:srgbClr val="832B2B"/>
                  </a:gs>
                </a:gsLst>
                <a:lin ang="5400000" scaled="0"/>
              </a:gra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0" name="不完整圆 86"/>
              <p:cNvSpPr/>
              <p:nvPr/>
            </p:nvSpPr>
            <p:spPr>
              <a:xfrm rot="16200000">
                <a:off x="4395511" y="3467385"/>
                <a:ext cx="1662103" cy="1662103"/>
              </a:xfrm>
              <a:prstGeom prst="pieWedge">
                <a:avLst/>
              </a:prstGeom>
              <a:gradFill>
                <a:gsLst>
                  <a:gs pos="0">
                    <a:srgbClr val="FE4444"/>
                  </a:gs>
                  <a:gs pos="100000">
                    <a:srgbClr val="832B2B"/>
                  </a:gs>
                </a:gsLst>
                <a:lin ang="5400000" scaled="0"/>
              </a:gra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1" name="箭头: 环形 84"/>
              <p:cNvSpPr/>
              <p:nvPr/>
            </p:nvSpPr>
            <p:spPr>
              <a:xfrm>
                <a:off x="5809067" y="2770827"/>
                <a:ext cx="573867" cy="499014"/>
              </a:xfrm>
              <a:prstGeom prst="circularArrow">
                <a:avLst/>
              </a:prstGeom>
              <a:gradFill>
                <a:gsLst>
                  <a:gs pos="0">
                    <a:srgbClr val="FE4444"/>
                  </a:gs>
                  <a:gs pos="100000">
                    <a:srgbClr val="832B2B"/>
                  </a:gs>
                </a:gsLst>
                <a:lin ang="5400000" scaled="0"/>
              </a:gradFill>
            </p:spPr>
            <p:style>
              <a:lnRef idx="0">
                <a:schemeClr val="lt1">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32" name="箭头: 环形 85"/>
              <p:cNvSpPr/>
              <p:nvPr/>
            </p:nvSpPr>
            <p:spPr>
              <a:xfrm rot="10800000">
                <a:off x="5809067" y="3400284"/>
                <a:ext cx="573867" cy="499014"/>
              </a:xfrm>
              <a:prstGeom prst="circularArrow">
                <a:avLst/>
              </a:prstGeom>
              <a:gradFill>
                <a:gsLst>
                  <a:gs pos="0">
                    <a:srgbClr val="FE4444"/>
                  </a:gs>
                  <a:gs pos="100000">
                    <a:srgbClr val="832B2B"/>
                  </a:gs>
                </a:gsLst>
                <a:lin ang="5400000" scaled="0"/>
              </a:gradFill>
            </p:spPr>
            <p:style>
              <a:lnRef idx="0">
                <a:schemeClr val="lt1">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grpSp>
        <p:sp>
          <p:nvSpPr>
            <p:cNvPr id="11" name="文本框 1"/>
            <p:cNvSpPr txBox="1">
              <a:spLocks noChangeArrowheads="1"/>
            </p:cNvSpPr>
            <p:nvPr/>
          </p:nvSpPr>
          <p:spPr bwMode="auto">
            <a:xfrm>
              <a:off x="2780507" y="3247920"/>
              <a:ext cx="1166812" cy="608013"/>
            </a:xfrm>
            <a:prstGeom prst="rect">
              <a:avLst/>
            </a:prstGeom>
            <a:noFill/>
            <a:ln>
              <a:noFill/>
            </a:ln>
          </p:spPr>
          <p:txBody>
            <a:bodyPr>
              <a:spAutoFit/>
            </a:bodyPr>
            <a:lstStyle>
              <a:lvl1pPr>
                <a:defRPr>
                  <a:solidFill>
                    <a:schemeClr val="tx1"/>
                  </a:solidFill>
                  <a:latin typeface="等线" panose="02010600030101010101" pitchFamily="2" charset="-122"/>
                  <a:ea typeface="微软雅黑" panose="020B0503020204020204" pitchFamily="34" charset="-122"/>
                </a:defRPr>
              </a:lvl1pPr>
              <a:lvl2pPr marL="742950" indent="-285750">
                <a:defRPr>
                  <a:solidFill>
                    <a:schemeClr val="tx1"/>
                  </a:solidFill>
                  <a:latin typeface="等线" panose="02010600030101010101" pitchFamily="2" charset="-122"/>
                  <a:ea typeface="微软雅黑" panose="020B0503020204020204" pitchFamily="34" charset="-122"/>
                </a:defRPr>
              </a:lvl2pPr>
              <a:lvl3pPr marL="1143000" indent="-228600">
                <a:defRPr>
                  <a:solidFill>
                    <a:schemeClr val="tx1"/>
                  </a:solidFill>
                  <a:latin typeface="等线" panose="02010600030101010101" pitchFamily="2" charset="-122"/>
                  <a:ea typeface="微软雅黑" panose="020B0503020204020204" pitchFamily="34" charset="-122"/>
                </a:defRPr>
              </a:lvl3pPr>
              <a:lvl4pPr marL="1600200" indent="-228600">
                <a:defRPr>
                  <a:solidFill>
                    <a:schemeClr val="tx1"/>
                  </a:solidFill>
                  <a:latin typeface="等线" panose="02010600030101010101" pitchFamily="2" charset="-122"/>
                  <a:ea typeface="微软雅黑" panose="020B0503020204020204" pitchFamily="34" charset="-122"/>
                </a:defRPr>
              </a:lvl4pPr>
              <a:lvl5pPr marL="2057400" indent="-228600">
                <a:defRPr>
                  <a:solidFill>
                    <a:schemeClr val="tx1"/>
                  </a:solidFill>
                  <a:latin typeface="等线" panose="02010600030101010101" pitchFamily="2"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9pPr>
            </a:lstStyle>
            <a:p>
              <a:pPr algn="ctr">
                <a:lnSpc>
                  <a:spcPct val="120000"/>
                </a:lnSpc>
                <a:spcBef>
                  <a:spcPts val="1400"/>
                </a:spcBef>
                <a:defRPr/>
              </a:pPr>
              <a:r>
                <a:rPr lang="zh-CN" altLang="en-US" sz="3000" b="1" dirty="0">
                  <a:solidFill>
                    <a:schemeClr val="bg1"/>
                  </a:solidFill>
                  <a:effectLst>
                    <a:outerShdw blurRad="38100" dist="38100" dir="2700000" algn="tl">
                      <a:srgbClr val="000000">
                        <a:alpha val="43137"/>
                      </a:srgbClr>
                    </a:outerShdw>
                  </a:effectLst>
                  <a:latin typeface="微软雅黑" panose="020B0503020204020204" pitchFamily="34" charset="-122"/>
                  <a:sym typeface="+mn-ea"/>
                </a:rPr>
                <a:t>道德</a:t>
              </a:r>
            </a:p>
          </p:txBody>
        </p:sp>
        <p:sp>
          <p:nvSpPr>
            <p:cNvPr id="15" name="文本框 1"/>
            <p:cNvSpPr txBox="1">
              <a:spLocks noChangeArrowheads="1"/>
            </p:cNvSpPr>
            <p:nvPr/>
          </p:nvSpPr>
          <p:spPr bwMode="auto">
            <a:xfrm>
              <a:off x="1258990" y="1949018"/>
              <a:ext cx="827087" cy="608012"/>
            </a:xfrm>
            <a:prstGeom prst="rect">
              <a:avLst/>
            </a:prstGeom>
            <a:noFill/>
            <a:ln>
              <a:noFill/>
            </a:ln>
          </p:spPr>
          <p:txBody>
            <a:bodyPr>
              <a:spAutoFit/>
            </a:bodyPr>
            <a:lstStyle>
              <a:lvl1pPr>
                <a:defRPr>
                  <a:solidFill>
                    <a:schemeClr val="tx1"/>
                  </a:solidFill>
                  <a:latin typeface="等线" panose="02010600030101010101" pitchFamily="2" charset="-122"/>
                  <a:ea typeface="微软雅黑" panose="020B0503020204020204" pitchFamily="34" charset="-122"/>
                </a:defRPr>
              </a:lvl1pPr>
              <a:lvl2pPr marL="742950" indent="-285750">
                <a:defRPr>
                  <a:solidFill>
                    <a:schemeClr val="tx1"/>
                  </a:solidFill>
                  <a:latin typeface="等线" panose="02010600030101010101" pitchFamily="2" charset="-122"/>
                  <a:ea typeface="微软雅黑" panose="020B0503020204020204" pitchFamily="34" charset="-122"/>
                </a:defRPr>
              </a:lvl2pPr>
              <a:lvl3pPr marL="1143000" indent="-228600">
                <a:defRPr>
                  <a:solidFill>
                    <a:schemeClr val="tx1"/>
                  </a:solidFill>
                  <a:latin typeface="等线" panose="02010600030101010101" pitchFamily="2" charset="-122"/>
                  <a:ea typeface="微软雅黑" panose="020B0503020204020204" pitchFamily="34" charset="-122"/>
                </a:defRPr>
              </a:lvl3pPr>
              <a:lvl4pPr marL="1600200" indent="-228600">
                <a:defRPr>
                  <a:solidFill>
                    <a:schemeClr val="tx1"/>
                  </a:solidFill>
                  <a:latin typeface="等线" panose="02010600030101010101" pitchFamily="2" charset="-122"/>
                  <a:ea typeface="微软雅黑" panose="020B0503020204020204" pitchFamily="34" charset="-122"/>
                </a:defRPr>
              </a:lvl4pPr>
              <a:lvl5pPr marL="2057400" indent="-228600">
                <a:defRPr>
                  <a:solidFill>
                    <a:schemeClr val="tx1"/>
                  </a:solidFill>
                  <a:latin typeface="等线" panose="02010600030101010101" pitchFamily="2"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9pPr>
            </a:lstStyle>
            <a:p>
              <a:pPr algn="just">
                <a:lnSpc>
                  <a:spcPct val="120000"/>
                </a:lnSpc>
                <a:spcBef>
                  <a:spcPts val="1400"/>
                </a:spcBef>
                <a:defRPr/>
              </a:pPr>
              <a:r>
                <a:rPr lang="zh-CN" altLang="en-US" sz="3000" b="1" dirty="0">
                  <a:latin typeface="微软雅黑" panose="020B0503020204020204" pitchFamily="34" charset="-122"/>
                  <a:sym typeface="+mn-ea"/>
                </a:rPr>
                <a:t>古</a:t>
              </a:r>
            </a:p>
          </p:txBody>
        </p:sp>
        <p:sp>
          <p:nvSpPr>
            <p:cNvPr id="19" name="文本框 1"/>
            <p:cNvSpPr txBox="1">
              <a:spLocks noChangeArrowheads="1"/>
            </p:cNvSpPr>
            <p:nvPr/>
          </p:nvSpPr>
          <p:spPr bwMode="auto">
            <a:xfrm>
              <a:off x="1258990" y="4688779"/>
              <a:ext cx="827087" cy="608012"/>
            </a:xfrm>
            <a:prstGeom prst="rect">
              <a:avLst/>
            </a:prstGeom>
            <a:noFill/>
            <a:ln>
              <a:noFill/>
            </a:ln>
          </p:spPr>
          <p:txBody>
            <a:bodyPr>
              <a:spAutoFit/>
            </a:bodyPr>
            <a:lstStyle>
              <a:lvl1pPr>
                <a:defRPr>
                  <a:solidFill>
                    <a:schemeClr val="tx1"/>
                  </a:solidFill>
                  <a:latin typeface="等线" panose="02010600030101010101" pitchFamily="2" charset="-122"/>
                  <a:ea typeface="微软雅黑" panose="020B0503020204020204" pitchFamily="34" charset="-122"/>
                </a:defRPr>
              </a:lvl1pPr>
              <a:lvl2pPr marL="742950" indent="-285750">
                <a:defRPr>
                  <a:solidFill>
                    <a:schemeClr val="tx1"/>
                  </a:solidFill>
                  <a:latin typeface="等线" panose="02010600030101010101" pitchFamily="2" charset="-122"/>
                  <a:ea typeface="微软雅黑" panose="020B0503020204020204" pitchFamily="34" charset="-122"/>
                </a:defRPr>
              </a:lvl2pPr>
              <a:lvl3pPr marL="1143000" indent="-228600">
                <a:defRPr>
                  <a:solidFill>
                    <a:schemeClr val="tx1"/>
                  </a:solidFill>
                  <a:latin typeface="等线" panose="02010600030101010101" pitchFamily="2" charset="-122"/>
                  <a:ea typeface="微软雅黑" panose="020B0503020204020204" pitchFamily="34" charset="-122"/>
                </a:defRPr>
              </a:lvl3pPr>
              <a:lvl4pPr marL="1600200" indent="-228600">
                <a:defRPr>
                  <a:solidFill>
                    <a:schemeClr val="tx1"/>
                  </a:solidFill>
                  <a:latin typeface="等线" panose="02010600030101010101" pitchFamily="2" charset="-122"/>
                  <a:ea typeface="微软雅黑" panose="020B0503020204020204" pitchFamily="34" charset="-122"/>
                </a:defRPr>
              </a:lvl4pPr>
              <a:lvl5pPr marL="2057400" indent="-228600">
                <a:defRPr>
                  <a:solidFill>
                    <a:schemeClr val="tx1"/>
                  </a:solidFill>
                  <a:latin typeface="等线" panose="02010600030101010101" pitchFamily="2"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9pPr>
            </a:lstStyle>
            <a:p>
              <a:pPr algn="just">
                <a:lnSpc>
                  <a:spcPct val="120000"/>
                </a:lnSpc>
                <a:spcBef>
                  <a:spcPts val="1400"/>
                </a:spcBef>
                <a:defRPr/>
              </a:pPr>
              <a:r>
                <a:rPr lang="zh-CN" altLang="en-US" sz="3000" b="1" dirty="0">
                  <a:latin typeface="微软雅黑" panose="020B0503020204020204" pitchFamily="34" charset="-122"/>
                  <a:sym typeface="+mn-ea"/>
                </a:rPr>
                <a:t>中</a:t>
              </a:r>
            </a:p>
          </p:txBody>
        </p:sp>
        <p:sp>
          <p:nvSpPr>
            <p:cNvPr id="20" name="文本框 1"/>
            <p:cNvSpPr txBox="1">
              <a:spLocks noChangeArrowheads="1"/>
            </p:cNvSpPr>
            <p:nvPr/>
          </p:nvSpPr>
          <p:spPr bwMode="auto">
            <a:xfrm>
              <a:off x="4971181" y="1949018"/>
              <a:ext cx="827087" cy="608012"/>
            </a:xfrm>
            <a:prstGeom prst="rect">
              <a:avLst/>
            </a:prstGeom>
            <a:noFill/>
            <a:ln>
              <a:noFill/>
            </a:ln>
          </p:spPr>
          <p:txBody>
            <a:bodyPr>
              <a:spAutoFit/>
            </a:bodyPr>
            <a:lstStyle>
              <a:lvl1pPr>
                <a:defRPr>
                  <a:solidFill>
                    <a:schemeClr val="tx1"/>
                  </a:solidFill>
                  <a:latin typeface="等线" panose="02010600030101010101" pitchFamily="2" charset="-122"/>
                  <a:ea typeface="微软雅黑" panose="020B0503020204020204" pitchFamily="34" charset="-122"/>
                </a:defRPr>
              </a:lvl1pPr>
              <a:lvl2pPr marL="742950" indent="-285750">
                <a:defRPr>
                  <a:solidFill>
                    <a:schemeClr val="tx1"/>
                  </a:solidFill>
                  <a:latin typeface="等线" panose="02010600030101010101" pitchFamily="2" charset="-122"/>
                  <a:ea typeface="微软雅黑" panose="020B0503020204020204" pitchFamily="34" charset="-122"/>
                </a:defRPr>
              </a:lvl2pPr>
              <a:lvl3pPr marL="1143000" indent="-228600">
                <a:defRPr>
                  <a:solidFill>
                    <a:schemeClr val="tx1"/>
                  </a:solidFill>
                  <a:latin typeface="等线" panose="02010600030101010101" pitchFamily="2" charset="-122"/>
                  <a:ea typeface="微软雅黑" panose="020B0503020204020204" pitchFamily="34" charset="-122"/>
                </a:defRPr>
              </a:lvl3pPr>
              <a:lvl4pPr marL="1600200" indent="-228600">
                <a:defRPr>
                  <a:solidFill>
                    <a:schemeClr val="tx1"/>
                  </a:solidFill>
                  <a:latin typeface="等线" panose="02010600030101010101" pitchFamily="2" charset="-122"/>
                  <a:ea typeface="微软雅黑" panose="020B0503020204020204" pitchFamily="34" charset="-122"/>
                </a:defRPr>
              </a:lvl4pPr>
              <a:lvl5pPr marL="2057400" indent="-228600">
                <a:defRPr>
                  <a:solidFill>
                    <a:schemeClr val="tx1"/>
                  </a:solidFill>
                  <a:latin typeface="等线" panose="02010600030101010101" pitchFamily="2"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9pPr>
            </a:lstStyle>
            <a:p>
              <a:pPr algn="just">
                <a:lnSpc>
                  <a:spcPct val="120000"/>
                </a:lnSpc>
                <a:spcBef>
                  <a:spcPts val="1400"/>
                </a:spcBef>
                <a:defRPr/>
              </a:pPr>
              <a:r>
                <a:rPr lang="zh-CN" altLang="en-US" sz="3000" b="1" dirty="0">
                  <a:latin typeface="微软雅黑" panose="020B0503020204020204" pitchFamily="34" charset="-122"/>
                  <a:sym typeface="+mn-ea"/>
                </a:rPr>
                <a:t>今</a:t>
              </a:r>
            </a:p>
          </p:txBody>
        </p:sp>
        <p:sp>
          <p:nvSpPr>
            <p:cNvPr id="21" name="文本框 1"/>
            <p:cNvSpPr txBox="1">
              <a:spLocks noChangeArrowheads="1"/>
            </p:cNvSpPr>
            <p:nvPr/>
          </p:nvSpPr>
          <p:spPr bwMode="auto">
            <a:xfrm>
              <a:off x="4971181" y="4688779"/>
              <a:ext cx="827087" cy="608012"/>
            </a:xfrm>
            <a:prstGeom prst="rect">
              <a:avLst/>
            </a:prstGeom>
            <a:noFill/>
            <a:ln>
              <a:noFill/>
            </a:ln>
          </p:spPr>
          <p:txBody>
            <a:bodyPr>
              <a:spAutoFit/>
            </a:bodyPr>
            <a:lstStyle>
              <a:lvl1pPr>
                <a:defRPr>
                  <a:solidFill>
                    <a:schemeClr val="tx1"/>
                  </a:solidFill>
                  <a:latin typeface="等线" panose="02010600030101010101" pitchFamily="2" charset="-122"/>
                  <a:ea typeface="微软雅黑" panose="020B0503020204020204" pitchFamily="34" charset="-122"/>
                </a:defRPr>
              </a:lvl1pPr>
              <a:lvl2pPr marL="742950" indent="-285750">
                <a:defRPr>
                  <a:solidFill>
                    <a:schemeClr val="tx1"/>
                  </a:solidFill>
                  <a:latin typeface="等线" panose="02010600030101010101" pitchFamily="2" charset="-122"/>
                  <a:ea typeface="微软雅黑" panose="020B0503020204020204" pitchFamily="34" charset="-122"/>
                </a:defRPr>
              </a:lvl2pPr>
              <a:lvl3pPr marL="1143000" indent="-228600">
                <a:defRPr>
                  <a:solidFill>
                    <a:schemeClr val="tx1"/>
                  </a:solidFill>
                  <a:latin typeface="等线" panose="02010600030101010101" pitchFamily="2" charset="-122"/>
                  <a:ea typeface="微软雅黑" panose="020B0503020204020204" pitchFamily="34" charset="-122"/>
                </a:defRPr>
              </a:lvl3pPr>
              <a:lvl4pPr marL="1600200" indent="-228600">
                <a:defRPr>
                  <a:solidFill>
                    <a:schemeClr val="tx1"/>
                  </a:solidFill>
                  <a:latin typeface="等线" panose="02010600030101010101" pitchFamily="2" charset="-122"/>
                  <a:ea typeface="微软雅黑" panose="020B0503020204020204" pitchFamily="34" charset="-122"/>
                </a:defRPr>
              </a:lvl4pPr>
              <a:lvl5pPr marL="2057400" indent="-228600">
                <a:defRPr>
                  <a:solidFill>
                    <a:schemeClr val="tx1"/>
                  </a:solidFill>
                  <a:latin typeface="等线" panose="02010600030101010101" pitchFamily="2"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微软雅黑" panose="020B0503020204020204" pitchFamily="34" charset="-122"/>
                </a:defRPr>
              </a:lvl9pPr>
            </a:lstStyle>
            <a:p>
              <a:pPr algn="just">
                <a:lnSpc>
                  <a:spcPct val="120000"/>
                </a:lnSpc>
                <a:spcBef>
                  <a:spcPts val="1400"/>
                </a:spcBef>
                <a:defRPr/>
              </a:pPr>
              <a:r>
                <a:rPr lang="zh-CN" altLang="en-US" sz="3000" b="1" dirty="0">
                  <a:latin typeface="微软雅黑" panose="020B0503020204020204" pitchFamily="34" charset="-122"/>
                  <a:sym typeface="+mn-ea"/>
                </a:rPr>
                <a:t>外</a:t>
              </a:r>
            </a:p>
          </p:txBody>
        </p:sp>
      </p:grpSp>
      <p:sp>
        <p:nvSpPr>
          <p:cNvPr id="33" name="矩形: 圆角 105"/>
          <p:cNvSpPr/>
          <p:nvPr/>
        </p:nvSpPr>
        <p:spPr>
          <a:xfrm>
            <a:off x="6513195" y="2676525"/>
            <a:ext cx="4779010" cy="2684145"/>
          </a:xfrm>
          <a:prstGeom prst="roundRect">
            <a:avLst/>
          </a:prstGeom>
          <a:solidFill>
            <a:schemeClr val="accent2">
              <a:lumMod val="60000"/>
              <a:lumOff val="40000"/>
              <a:alpha val="9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zh-CN" altLang="en-US" sz="2400" b="1" dirty="0">
                <a:solidFill>
                  <a:schemeClr val="accent2">
                    <a:lumMod val="75000"/>
                  </a:schemeClr>
                </a:solidFill>
                <a:latin typeface="Arial" panose="020B0604020202020204" pitchFamily="34" charset="0"/>
                <a:ea typeface="微软雅黑" panose="020B0503020204020204" pitchFamily="34" charset="-122"/>
              </a:rPr>
              <a:t>思考：</a:t>
            </a:r>
            <a:r>
              <a:rPr lang="zh-CN" altLang="en-US" sz="2400" dirty="0">
                <a:latin typeface="Arial" panose="020B0604020202020204" pitchFamily="34" charset="0"/>
                <a:ea typeface="微软雅黑" panose="020B0503020204020204" pitchFamily="34" charset="-122"/>
              </a:rPr>
              <a:t>对于“拿来主义”，你怎么看？对于人类文明的优秀道德成果，应该如何借鉴？</a:t>
            </a:r>
          </a:p>
        </p:txBody>
      </p:sp>
      <p:sp>
        <p:nvSpPr>
          <p:cNvPr id="3" name="文本框 16"/>
          <p:cNvSpPr txBox="1"/>
          <p:nvPr/>
        </p:nvSpPr>
        <p:spPr>
          <a:xfrm>
            <a:off x="1514767" y="21910"/>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二、借鉴人类文明优秀道德成果</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（二）</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正确的态度和科学的方法</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8" name="文本框 7"/>
          <p:cNvSpPr txBox="1"/>
          <p:nvPr/>
        </p:nvSpPr>
        <p:spPr>
          <a:xfrm>
            <a:off x="1331985" y="1693450"/>
            <a:ext cx="4312889" cy="1689052"/>
          </a:xfrm>
          <a:prstGeom prst="rect">
            <a:avLst/>
          </a:prstGeom>
          <a:noFill/>
        </p:spPr>
        <p:txBody>
          <a:bodyPr wrap="square" rtlCol="0">
            <a:spAutoFit/>
          </a:bodyPr>
          <a:lstStyle/>
          <a:p>
            <a:pPr indent="622935" algn="just">
              <a:lnSpc>
                <a:spcPct val="150000"/>
              </a:lnSpc>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借鉴和吸收人类文明优秀道德成果，必须秉承正确的态度和科学的方法。</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p:cNvSpPr txBox="1"/>
          <p:nvPr/>
        </p:nvSpPr>
        <p:spPr>
          <a:xfrm>
            <a:off x="880861" y="4103291"/>
            <a:ext cx="5215139" cy="1689052"/>
          </a:xfrm>
          <a:prstGeom prst="rect">
            <a:avLst/>
          </a:prstGeom>
          <a:noFill/>
        </p:spPr>
        <p:txBody>
          <a:bodyPr wrap="square" rtlCol="0">
            <a:spAutoFit/>
          </a:bodyPr>
          <a:lstStyle/>
          <a:p>
            <a:pPr indent="622935" algn="just">
              <a:lnSpc>
                <a:spcPct val="150000"/>
              </a:lnSpc>
            </a:pP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要坚持</a:t>
            </a:r>
            <a:r>
              <a:rPr lang="zh-CN" altLang="en-US" sz="2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马克思主义立场、观点、方法</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，在道德问题上把握好共性和个性、抽象和具体、一般和个别的关系。</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6289040" y="2807970"/>
            <a:ext cx="3343910" cy="321691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文本框 16"/>
          <p:cNvSpPr txBox="1"/>
          <p:nvPr/>
        </p:nvSpPr>
        <p:spPr>
          <a:xfrm>
            <a:off x="1514767" y="21910"/>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二、借鉴人类文明优秀道德成果</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（二）</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正确的态度和科学的方法</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8" name="文本框 7"/>
          <p:cNvSpPr txBox="1"/>
          <p:nvPr/>
        </p:nvSpPr>
        <p:spPr>
          <a:xfrm>
            <a:off x="457835" y="4286689"/>
            <a:ext cx="11195051" cy="2243050"/>
          </a:xfrm>
          <a:prstGeom prst="rect">
            <a:avLst/>
          </a:prstGeom>
          <a:noFill/>
        </p:spPr>
        <p:txBody>
          <a:bodyPr wrap="square" rtlCol="0">
            <a:spAutoFit/>
          </a:bodyPr>
          <a:lstStyle/>
          <a:p>
            <a:pPr indent="622935" algn="just">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坚持以我为主、为我所用，批判继承其他文化的道德成果。</a:t>
            </a: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在吸取人类优秀道德文明成果的问题上，既要大胆吸收和借鉴人类道德文明的积极成果，又必须掌握好鉴别取舍的标准，善于在吸收中消化，把人类文明优秀道德成果变成自己道德文明体系的组成部分。</a:t>
            </a:r>
            <a:endParaRPr lang="en-US" altLang="zh-CN"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组合 3"/>
          <p:cNvGrpSpPr/>
          <p:nvPr/>
        </p:nvGrpSpPr>
        <p:grpSpPr>
          <a:xfrm>
            <a:off x="2614295" y="2009775"/>
            <a:ext cx="6129020" cy="2356485"/>
            <a:chOff x="3576931" y="924907"/>
            <a:chExt cx="7010400" cy="3125785"/>
          </a:xfrm>
        </p:grpSpPr>
        <p:pic>
          <p:nvPicPr>
            <p:cNvPr id="9220" name="Picture 4"/>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43" r="22655" b="48860"/>
            <a:stretch>
              <a:fillRect/>
            </a:stretch>
          </p:blipFill>
          <p:spPr bwMode="auto">
            <a:xfrm>
              <a:off x="4801738" y="2449970"/>
              <a:ext cx="5422182" cy="1600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9362" b="13041"/>
            <a:stretch>
              <a:fillRect/>
            </a:stretch>
          </p:blipFill>
          <p:spPr bwMode="auto">
            <a:xfrm>
              <a:off x="3576931" y="924907"/>
              <a:ext cx="7010400" cy="160072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文本框 16"/>
          <p:cNvSpPr txBox="1"/>
          <p:nvPr/>
        </p:nvSpPr>
        <p:spPr>
          <a:xfrm>
            <a:off x="1514767" y="21910"/>
            <a:ext cx="8594725" cy="1637665"/>
          </a:xfrm>
          <a:prstGeom prst="rect">
            <a:avLst/>
          </a:prstGeom>
          <a:noFill/>
        </p:spPr>
        <p:txBody>
          <a:bodyPr lIns="121917" tIns="60958" rIns="121917" bIns="60958">
            <a:spAutoFit/>
          </a:bodyPr>
          <a:lstStyle/>
          <a:p>
            <a:pPr algn="ctr">
              <a:lnSpc>
                <a:spcPct val="170000"/>
              </a:lnSpc>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二、借鉴人类文明优秀道德成果</a:t>
            </a:r>
          </a:p>
          <a:p>
            <a:pPr algn="ctr">
              <a:lnSpc>
                <a:spcPct val="17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（二）</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正确的态度和科学的方法</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781935" y="1599565"/>
            <a:ext cx="8075930" cy="4123055"/>
          </a:xfrm>
          <a:prstGeom prst="rect">
            <a:avLst/>
          </a:prstGeom>
        </p:spPr>
        <p:txBody>
          <a:bodyPr wrap="square">
            <a:spAutoFit/>
          </a:bodyPr>
          <a:lstStyle/>
          <a:p>
            <a:pPr marL="342900" indent="-342900" algn="just">
              <a:lnSpc>
                <a:spcPct val="150000"/>
              </a:lnSpc>
              <a:spcBef>
                <a:spcPts val="600"/>
              </a:spcBef>
              <a:buClr>
                <a:srgbClr val="FCB820"/>
              </a:buClr>
              <a:buFont typeface="Wingdings" panose="05000000000000000000" pitchFamily="2" charset="2"/>
              <a:buChar char="u"/>
            </a:pP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中华传统美德是社会主义道德的源头活水，蕴含着丰富的思想道德资源</a:t>
            </a:r>
          </a:p>
          <a:p>
            <a:pPr marL="342900" indent="-342900" algn="just">
              <a:lnSpc>
                <a:spcPct val="150000"/>
              </a:lnSpc>
              <a:spcBef>
                <a:spcPts val="600"/>
              </a:spcBef>
              <a:buClr>
                <a:srgbClr val="FCB820"/>
              </a:buClr>
              <a:buFont typeface="Wingdings" panose="05000000000000000000" pitchFamily="2" charset="2"/>
              <a:buChar char="u"/>
            </a:pP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中国革命道德是对中华传统美德的继承和发展，是社会主义道德的红色基因</a:t>
            </a:r>
          </a:p>
          <a:p>
            <a:pPr marL="342900" indent="-342900" algn="just">
              <a:lnSpc>
                <a:spcPct val="150000"/>
              </a:lnSpc>
              <a:spcBef>
                <a:spcPts val="600"/>
              </a:spcBef>
              <a:buClr>
                <a:srgbClr val="FCB820"/>
              </a:buClr>
              <a:buFont typeface="Wingdings" panose="05000000000000000000" pitchFamily="2" charset="2"/>
              <a:buChar char="u"/>
            </a:pP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人类文明优秀道德成果是社会主义道德的镜鉴，要以正确的态度和科学的方法吸收借鉴</a:t>
            </a:r>
          </a:p>
        </p:txBody>
      </p:sp>
      <p:sp>
        <p:nvSpPr>
          <p:cNvPr id="11" name="文本框 10"/>
          <p:cNvSpPr txBox="1"/>
          <p:nvPr/>
        </p:nvSpPr>
        <p:spPr>
          <a:xfrm>
            <a:off x="1068770" y="2099202"/>
            <a:ext cx="921385" cy="2274090"/>
          </a:xfrm>
          <a:prstGeom prst="rect">
            <a:avLst/>
          </a:prstGeom>
          <a:noFill/>
        </p:spPr>
        <p:txBody>
          <a:bodyPr vert="eaVert" wrap="square" rtlCol="0">
            <a:spAutoFit/>
          </a:bodyPr>
          <a:lstStyle/>
          <a:p>
            <a:pPr algn="ctr"/>
            <a:r>
              <a:rPr lang="zh-CN" altLang="en-US" sz="4800" b="1" dirty="0">
                <a:solidFill>
                  <a:srgbClr val="C00000"/>
                </a:solidFill>
                <a:latin typeface="华文中宋" panose="02010600040101010101" pitchFamily="2" charset="-122"/>
                <a:ea typeface="华文中宋" panose="02010600040101010101" pitchFamily="2" charset="-122"/>
              </a:rPr>
              <a:t>小结</a:t>
            </a:r>
          </a:p>
        </p:txBody>
      </p:sp>
      <p:cxnSp>
        <p:nvCxnSpPr>
          <p:cNvPr id="14" name="直接连接符 13"/>
          <p:cNvCxnSpPr/>
          <p:nvPr/>
        </p:nvCxnSpPr>
        <p:spPr>
          <a:xfrm>
            <a:off x="2457667" y="1906470"/>
            <a:ext cx="0" cy="3220085"/>
          </a:xfrm>
          <a:prstGeom prst="line">
            <a:avLst/>
          </a:prstGeom>
          <a:ln w="127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400"/>
                                        <p:tgtEl>
                                          <p:spTgt spid="11"/>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2" name="组合 1"/>
          <p:cNvGrpSpPr/>
          <p:nvPr/>
        </p:nvGrpSpPr>
        <p:grpSpPr>
          <a:xfrm>
            <a:off x="4295783" y="874395"/>
            <a:ext cx="1816478" cy="742689"/>
            <a:chOff x="332362" y="0"/>
            <a:chExt cx="1816478" cy="742689"/>
          </a:xfrm>
        </p:grpSpPr>
        <p:sp>
          <p:nvSpPr>
            <p:cNvPr id="3" name="矩形 2"/>
            <p:cNvSpPr/>
            <p:nvPr/>
          </p:nvSpPr>
          <p:spPr>
            <a:xfrm>
              <a:off x="430123" y="219469"/>
              <a:ext cx="16209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参考文献</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矩形 3"/>
            <p:cNvSpPr/>
            <p:nvPr/>
          </p:nvSpPr>
          <p:spPr>
            <a:xfrm>
              <a:off x="332362" y="0"/>
              <a:ext cx="1816478" cy="213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5" name="three-books_73757"/>
          <p:cNvSpPr>
            <a:spLocks noChangeAspect="1"/>
          </p:cNvSpPr>
          <p:nvPr/>
        </p:nvSpPr>
        <p:spPr bwMode="auto">
          <a:xfrm>
            <a:off x="782843" y="2910318"/>
            <a:ext cx="1792986" cy="1394358"/>
          </a:xfrm>
          <a:custGeom>
            <a:avLst/>
            <a:gdLst>
              <a:gd name="T0" fmla="*/ 2471 w 2903"/>
              <a:gd name="T1" fmla="*/ 1598 h 2261"/>
              <a:gd name="T2" fmla="*/ 2471 w 2903"/>
              <a:gd name="T3" fmla="*/ 2127 h 2261"/>
              <a:gd name="T4" fmla="*/ 2505 w 2903"/>
              <a:gd name="T5" fmla="*/ 2127 h 2261"/>
              <a:gd name="T6" fmla="*/ 2572 w 2903"/>
              <a:gd name="T7" fmla="*/ 2194 h 2261"/>
              <a:gd name="T8" fmla="*/ 2505 w 2903"/>
              <a:gd name="T9" fmla="*/ 2261 h 2261"/>
              <a:gd name="T10" fmla="*/ 2405 w 2903"/>
              <a:gd name="T11" fmla="*/ 2261 h 2261"/>
              <a:gd name="T12" fmla="*/ 2124 w 2903"/>
              <a:gd name="T13" fmla="*/ 2261 h 2261"/>
              <a:gd name="T14" fmla="*/ 398 w 2903"/>
              <a:gd name="T15" fmla="*/ 2261 h 2261"/>
              <a:gd name="T16" fmla="*/ 0 w 2903"/>
              <a:gd name="T17" fmla="*/ 1863 h 2261"/>
              <a:gd name="T18" fmla="*/ 398 w 2903"/>
              <a:gd name="T19" fmla="*/ 1465 h 2261"/>
              <a:gd name="T20" fmla="*/ 2124 w 2903"/>
              <a:gd name="T21" fmla="*/ 1465 h 2261"/>
              <a:gd name="T22" fmla="*/ 2405 w 2903"/>
              <a:gd name="T23" fmla="*/ 1465 h 2261"/>
              <a:gd name="T24" fmla="*/ 2505 w 2903"/>
              <a:gd name="T25" fmla="*/ 1465 h 2261"/>
              <a:gd name="T26" fmla="*/ 2572 w 2903"/>
              <a:gd name="T27" fmla="*/ 1532 h 2261"/>
              <a:gd name="T28" fmla="*/ 2505 w 2903"/>
              <a:gd name="T29" fmla="*/ 1598 h 2261"/>
              <a:gd name="T30" fmla="*/ 2471 w 2903"/>
              <a:gd name="T31" fmla="*/ 1598 h 2261"/>
              <a:gd name="T32" fmla="*/ 2836 w 2903"/>
              <a:gd name="T33" fmla="*/ 1195 h 2261"/>
              <a:gd name="T34" fmla="*/ 2786 w 2903"/>
              <a:gd name="T35" fmla="*/ 1195 h 2261"/>
              <a:gd name="T36" fmla="*/ 2786 w 2903"/>
              <a:gd name="T37" fmla="*/ 786 h 2261"/>
              <a:gd name="T38" fmla="*/ 2836 w 2903"/>
              <a:gd name="T39" fmla="*/ 786 h 2261"/>
              <a:gd name="T40" fmla="*/ 2903 w 2903"/>
              <a:gd name="T41" fmla="*/ 720 h 2261"/>
              <a:gd name="T42" fmla="*/ 2836 w 2903"/>
              <a:gd name="T43" fmla="*/ 653 h 2261"/>
              <a:gd name="T44" fmla="*/ 2720 w 2903"/>
              <a:gd name="T45" fmla="*/ 653 h 2261"/>
              <a:gd name="T46" fmla="*/ 2455 w 2903"/>
              <a:gd name="T47" fmla="*/ 653 h 2261"/>
              <a:gd name="T48" fmla="*/ 1005 w 2903"/>
              <a:gd name="T49" fmla="*/ 653 h 2261"/>
              <a:gd name="T50" fmla="*/ 668 w 2903"/>
              <a:gd name="T51" fmla="*/ 991 h 2261"/>
              <a:gd name="T52" fmla="*/ 1005 w 2903"/>
              <a:gd name="T53" fmla="*/ 1328 h 2261"/>
              <a:gd name="T54" fmla="*/ 2455 w 2903"/>
              <a:gd name="T55" fmla="*/ 1328 h 2261"/>
              <a:gd name="T56" fmla="*/ 2720 w 2903"/>
              <a:gd name="T57" fmla="*/ 1328 h 2261"/>
              <a:gd name="T58" fmla="*/ 2836 w 2903"/>
              <a:gd name="T59" fmla="*/ 1328 h 2261"/>
              <a:gd name="T60" fmla="*/ 2903 w 2903"/>
              <a:gd name="T61" fmla="*/ 1262 h 2261"/>
              <a:gd name="T62" fmla="*/ 2836 w 2903"/>
              <a:gd name="T63" fmla="*/ 1195 h 2261"/>
              <a:gd name="T64" fmla="*/ 226 w 2903"/>
              <a:gd name="T65" fmla="*/ 405 h 2261"/>
              <a:gd name="T66" fmla="*/ 159 w 2903"/>
              <a:gd name="T67" fmla="*/ 472 h 2261"/>
              <a:gd name="T68" fmla="*/ 226 w 2903"/>
              <a:gd name="T69" fmla="*/ 539 h 2261"/>
              <a:gd name="T70" fmla="*/ 323 w 2903"/>
              <a:gd name="T71" fmla="*/ 539 h 2261"/>
              <a:gd name="T72" fmla="*/ 671 w 2903"/>
              <a:gd name="T73" fmla="*/ 539 h 2261"/>
              <a:gd name="T74" fmla="*/ 2248 w 2903"/>
              <a:gd name="T75" fmla="*/ 539 h 2261"/>
              <a:gd name="T76" fmla="*/ 2517 w 2903"/>
              <a:gd name="T77" fmla="*/ 269 h 2261"/>
              <a:gd name="T78" fmla="*/ 2248 w 2903"/>
              <a:gd name="T79" fmla="*/ 0 h 2261"/>
              <a:gd name="T80" fmla="*/ 671 w 2903"/>
              <a:gd name="T81" fmla="*/ 0 h 2261"/>
              <a:gd name="T82" fmla="*/ 323 w 2903"/>
              <a:gd name="T83" fmla="*/ 0 h 2261"/>
              <a:gd name="T84" fmla="*/ 226 w 2903"/>
              <a:gd name="T85" fmla="*/ 0 h 2261"/>
              <a:gd name="T86" fmla="*/ 159 w 2903"/>
              <a:gd name="T87" fmla="*/ 66 h 2261"/>
              <a:gd name="T88" fmla="*/ 226 w 2903"/>
              <a:gd name="T89" fmla="*/ 133 h 2261"/>
              <a:gd name="T90" fmla="*/ 257 w 2903"/>
              <a:gd name="T91" fmla="*/ 133 h 2261"/>
              <a:gd name="T92" fmla="*/ 257 w 2903"/>
              <a:gd name="T93" fmla="*/ 405 h 2261"/>
              <a:gd name="T94" fmla="*/ 226 w 2903"/>
              <a:gd name="T95" fmla="*/ 405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03" h="2261">
                <a:moveTo>
                  <a:pt x="2471" y="1598"/>
                </a:moveTo>
                <a:lnTo>
                  <a:pt x="2471" y="2127"/>
                </a:lnTo>
                <a:lnTo>
                  <a:pt x="2505" y="2127"/>
                </a:lnTo>
                <a:cubicBezTo>
                  <a:pt x="2542" y="2127"/>
                  <a:pt x="2572" y="2157"/>
                  <a:pt x="2572" y="2194"/>
                </a:cubicBezTo>
                <a:cubicBezTo>
                  <a:pt x="2572" y="2231"/>
                  <a:pt x="2542" y="2261"/>
                  <a:pt x="2505" y="2261"/>
                </a:cubicBezTo>
                <a:lnTo>
                  <a:pt x="2405" y="2261"/>
                </a:lnTo>
                <a:lnTo>
                  <a:pt x="2124" y="2261"/>
                </a:lnTo>
                <a:lnTo>
                  <a:pt x="398" y="2261"/>
                </a:lnTo>
                <a:cubicBezTo>
                  <a:pt x="178" y="2261"/>
                  <a:pt x="0" y="2082"/>
                  <a:pt x="0" y="1863"/>
                </a:cubicBezTo>
                <a:cubicBezTo>
                  <a:pt x="0" y="1643"/>
                  <a:pt x="178" y="1465"/>
                  <a:pt x="398" y="1465"/>
                </a:cubicBezTo>
                <a:lnTo>
                  <a:pt x="2124" y="1465"/>
                </a:lnTo>
                <a:lnTo>
                  <a:pt x="2405" y="1465"/>
                </a:lnTo>
                <a:lnTo>
                  <a:pt x="2505" y="1465"/>
                </a:lnTo>
                <a:cubicBezTo>
                  <a:pt x="2542" y="1465"/>
                  <a:pt x="2572" y="1495"/>
                  <a:pt x="2572" y="1532"/>
                </a:cubicBezTo>
                <a:cubicBezTo>
                  <a:pt x="2572" y="1568"/>
                  <a:pt x="2542" y="1598"/>
                  <a:pt x="2505" y="1598"/>
                </a:cubicBezTo>
                <a:lnTo>
                  <a:pt x="2471" y="1598"/>
                </a:lnTo>
                <a:close/>
                <a:moveTo>
                  <a:pt x="2836" y="1195"/>
                </a:moveTo>
                <a:lnTo>
                  <a:pt x="2786" y="1195"/>
                </a:lnTo>
                <a:lnTo>
                  <a:pt x="2786" y="786"/>
                </a:lnTo>
                <a:lnTo>
                  <a:pt x="2836" y="786"/>
                </a:lnTo>
                <a:cubicBezTo>
                  <a:pt x="2873" y="786"/>
                  <a:pt x="2903" y="757"/>
                  <a:pt x="2903" y="720"/>
                </a:cubicBezTo>
                <a:cubicBezTo>
                  <a:pt x="2903" y="683"/>
                  <a:pt x="2873" y="653"/>
                  <a:pt x="2836" y="653"/>
                </a:cubicBezTo>
                <a:lnTo>
                  <a:pt x="2720" y="653"/>
                </a:lnTo>
                <a:lnTo>
                  <a:pt x="2455" y="653"/>
                </a:lnTo>
                <a:lnTo>
                  <a:pt x="1005" y="653"/>
                </a:lnTo>
                <a:cubicBezTo>
                  <a:pt x="819" y="653"/>
                  <a:pt x="668" y="805"/>
                  <a:pt x="668" y="991"/>
                </a:cubicBezTo>
                <a:cubicBezTo>
                  <a:pt x="668" y="1177"/>
                  <a:pt x="819" y="1328"/>
                  <a:pt x="1005" y="1328"/>
                </a:cubicBezTo>
                <a:lnTo>
                  <a:pt x="2455" y="1328"/>
                </a:lnTo>
                <a:lnTo>
                  <a:pt x="2720" y="1328"/>
                </a:lnTo>
                <a:lnTo>
                  <a:pt x="2836" y="1328"/>
                </a:lnTo>
                <a:cubicBezTo>
                  <a:pt x="2873" y="1328"/>
                  <a:pt x="2903" y="1299"/>
                  <a:pt x="2903" y="1262"/>
                </a:cubicBezTo>
                <a:cubicBezTo>
                  <a:pt x="2903" y="1225"/>
                  <a:pt x="2873" y="1195"/>
                  <a:pt x="2836" y="1195"/>
                </a:cubicBezTo>
                <a:close/>
                <a:moveTo>
                  <a:pt x="226" y="405"/>
                </a:moveTo>
                <a:cubicBezTo>
                  <a:pt x="189" y="405"/>
                  <a:pt x="159" y="435"/>
                  <a:pt x="159" y="472"/>
                </a:cubicBezTo>
                <a:cubicBezTo>
                  <a:pt x="159" y="509"/>
                  <a:pt x="189" y="539"/>
                  <a:pt x="226" y="539"/>
                </a:cubicBezTo>
                <a:lnTo>
                  <a:pt x="323" y="539"/>
                </a:lnTo>
                <a:lnTo>
                  <a:pt x="671" y="539"/>
                </a:lnTo>
                <a:lnTo>
                  <a:pt x="2248" y="539"/>
                </a:lnTo>
                <a:cubicBezTo>
                  <a:pt x="2396" y="539"/>
                  <a:pt x="2517" y="418"/>
                  <a:pt x="2517" y="269"/>
                </a:cubicBezTo>
                <a:cubicBezTo>
                  <a:pt x="2517" y="121"/>
                  <a:pt x="2396" y="0"/>
                  <a:pt x="2248" y="0"/>
                </a:cubicBezTo>
                <a:lnTo>
                  <a:pt x="671" y="0"/>
                </a:lnTo>
                <a:lnTo>
                  <a:pt x="323" y="0"/>
                </a:lnTo>
                <a:lnTo>
                  <a:pt x="226" y="0"/>
                </a:lnTo>
                <a:cubicBezTo>
                  <a:pt x="189" y="0"/>
                  <a:pt x="159" y="30"/>
                  <a:pt x="159" y="66"/>
                </a:cubicBezTo>
                <a:cubicBezTo>
                  <a:pt x="159" y="103"/>
                  <a:pt x="189" y="133"/>
                  <a:pt x="226" y="133"/>
                </a:cubicBezTo>
                <a:lnTo>
                  <a:pt x="257" y="133"/>
                </a:lnTo>
                <a:lnTo>
                  <a:pt x="257" y="405"/>
                </a:lnTo>
                <a:lnTo>
                  <a:pt x="226" y="405"/>
                </a:lnTo>
                <a:close/>
              </a:path>
            </a:pathLst>
          </a:custGeom>
          <a:solidFill>
            <a:srgbClr val="C00000"/>
          </a:solidFill>
          <a:ln>
            <a:noFill/>
          </a:ln>
        </p:spPr>
      </p:sp>
      <p:sp>
        <p:nvSpPr>
          <p:cNvPr id="7" name="文本框 6"/>
          <p:cNvSpPr txBox="1"/>
          <p:nvPr/>
        </p:nvSpPr>
        <p:spPr>
          <a:xfrm>
            <a:off x="3777914" y="1860646"/>
            <a:ext cx="5816462" cy="3569335"/>
          </a:xfrm>
          <a:prstGeom prst="rect">
            <a:avLst/>
          </a:prstGeom>
          <a:noFill/>
        </p:spPr>
        <p:txBody>
          <a:bodyPr wrap="square" rtlCol="0">
            <a:spAutoFit/>
          </a:bodyPr>
          <a:lstStyle/>
          <a:p>
            <a:pPr lvl="0" indent="0" algn="just">
              <a:lnSpc>
                <a:spcPct val="150000"/>
              </a:lnSpc>
              <a:spcAft>
                <a:spcPts val="1200"/>
              </a:spcAft>
              <a:buClr>
                <a:srgbClr val="ECBB30"/>
              </a:buClr>
              <a:buFont typeface="Wingdings" panose="05000000000000000000" pitchFamily="2" charset="2"/>
              <a:buNone/>
            </a:pPr>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中共中央文献研究室：</a:t>
            </a:r>
            <a:r>
              <a:rPr lang="en-US" altLang="zh-CN"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毛泽东 邓小平 江泽民 论世界观人生观价值观</a:t>
            </a:r>
            <a:r>
              <a:rPr lang="en-US" altLang="zh-CN"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，人民出版社</a:t>
            </a:r>
            <a:r>
              <a:rPr lang="en-US" altLang="zh-CN"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1997</a:t>
            </a:r>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年版</a:t>
            </a:r>
          </a:p>
          <a:p>
            <a:pPr lvl="0" indent="0" algn="just">
              <a:lnSpc>
                <a:spcPct val="150000"/>
              </a:lnSpc>
              <a:spcAft>
                <a:spcPts val="1200"/>
              </a:spcAft>
              <a:buClr>
                <a:srgbClr val="ECBB30"/>
              </a:buClr>
              <a:buFont typeface="Wingdings" panose="05000000000000000000" pitchFamily="2" charset="2"/>
              <a:buNone/>
            </a:pPr>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中共中央文献研究室：</a:t>
            </a:r>
            <a:r>
              <a:rPr lang="en-US" altLang="zh-CN"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习近平关于青少年和共青团工作论述摘编</a:t>
            </a:r>
            <a:r>
              <a:rPr lang="en-US" altLang="zh-CN"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，中央文献出版社</a:t>
            </a:r>
            <a:r>
              <a:rPr lang="en-US" altLang="zh-CN"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2017</a:t>
            </a:r>
            <a:r>
              <a:rPr lang="zh-CN" altLang="en-US" sz="2400" spc="-1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年版</a:t>
            </a: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6" name="图片 5"/>
          <p:cNvPicPr>
            <a:picLocks noChangeAspect="1"/>
          </p:cNvPicPr>
          <p:nvPr/>
        </p:nvPicPr>
        <p:blipFill rotWithShape="1">
          <a:blip r:embed="rId10" cstate="print">
            <a:extLst>
              <a:ext uri="{28A0092B-C50C-407E-A947-70E740481C1C}">
                <a14:useLocalDpi xmlns:a14="http://schemas.microsoft.com/office/drawing/2010/main" val="0"/>
              </a:ext>
            </a:extLst>
          </a:blip>
          <a:srcRect b="1524"/>
          <a:stretch>
            <a:fillRect/>
          </a:stretch>
        </p:blipFill>
        <p:spPr>
          <a:xfrm>
            <a:off x="6960096" y="2505757"/>
            <a:ext cx="4663440" cy="3707553"/>
          </a:xfrm>
          <a:prstGeom prst="ellipse">
            <a:avLst/>
          </a:prstGeom>
          <a:ln>
            <a:noFill/>
          </a:ln>
          <a:effectLst>
            <a:softEdge rad="112500"/>
          </a:effectLst>
        </p:spPr>
      </p:pic>
      <p:grpSp>
        <p:nvGrpSpPr>
          <p:cNvPr id="21" name="PA-102275"/>
          <p:cNvGrpSpPr/>
          <p:nvPr>
            <p:custDataLst>
              <p:tags r:id="rId1"/>
            </p:custDataLst>
          </p:nvPr>
        </p:nvGrpSpPr>
        <p:grpSpPr>
          <a:xfrm>
            <a:off x="1487805" y="1202690"/>
            <a:ext cx="8199120" cy="1303020"/>
            <a:chOff x="931381" y="735964"/>
            <a:chExt cx="7659403" cy="1285727"/>
          </a:xfrm>
        </p:grpSpPr>
        <p:cxnSp>
          <p:nvCxnSpPr>
            <p:cNvPr id="22" name="PA-直接连接符 4"/>
            <p:cNvCxnSpPr/>
            <p:nvPr>
              <p:custDataLst>
                <p:tags r:id="rId3"/>
              </p:custDataLst>
            </p:nvPr>
          </p:nvCxnSpPr>
          <p:spPr>
            <a:xfrm flipH="1">
              <a:off x="931381" y="1912510"/>
              <a:ext cx="6599026" cy="0"/>
            </a:xfrm>
            <a:prstGeom prst="line">
              <a:avLst/>
            </a:prstGeom>
            <a:noFill/>
            <a:ln w="57150" cap="flat" cmpd="sng" algn="ctr">
              <a:solidFill>
                <a:srgbClr val="B50000"/>
              </a:solidFill>
              <a:prstDash val="solid"/>
              <a:miter lim="800000"/>
            </a:ln>
            <a:effectLst/>
          </p:spPr>
        </p:cxnSp>
        <p:sp>
          <p:nvSpPr>
            <p:cNvPr id="23" name="PA-îṡlíďè"/>
            <p:cNvSpPr/>
            <p:nvPr>
              <p:custDataLst>
                <p:tags r:id="rId4"/>
              </p:custDataLst>
            </p:nvPr>
          </p:nvSpPr>
          <p:spPr>
            <a:xfrm rot="5400000" flipH="1">
              <a:off x="6071763" y="-497329"/>
              <a:ext cx="1285727" cy="3752314"/>
            </a:xfrm>
            <a:custGeom>
              <a:avLst/>
              <a:gdLst>
                <a:gd name="connsiteX0" fmla="*/ 857469 w 1714303"/>
                <a:gd name="connsiteY0" fmla="*/ 0 h 5003085"/>
                <a:gd name="connsiteX1" fmla="*/ 5717 w 1714303"/>
                <a:gd name="connsiteY1" fmla="*/ 763774 h 5003085"/>
                <a:gd name="connsiteX2" fmla="*/ 0 w 1714303"/>
                <a:gd name="connsiteY2" fmla="*/ 2473905 h 5003085"/>
                <a:gd name="connsiteX3" fmla="*/ 2146 w 1714303"/>
                <a:gd name="connsiteY3" fmla="*/ 2473905 h 5003085"/>
                <a:gd name="connsiteX4" fmla="*/ 2146 w 1714303"/>
                <a:gd name="connsiteY4" fmla="*/ 5003085 h 5003085"/>
                <a:gd name="connsiteX5" fmla="*/ 277822 w 1714303"/>
                <a:gd name="connsiteY5" fmla="*/ 5003085 h 5003085"/>
                <a:gd name="connsiteX6" fmla="*/ 277822 w 1714303"/>
                <a:gd name="connsiteY6" fmla="*/ 2473905 h 5003085"/>
                <a:gd name="connsiteX7" fmla="*/ 280424 w 1714303"/>
                <a:gd name="connsiteY7" fmla="*/ 2473905 h 5003085"/>
                <a:gd name="connsiteX8" fmla="*/ 280424 w 1714303"/>
                <a:gd name="connsiteY8" fmla="*/ 808217 h 5003085"/>
                <a:gd name="connsiteX9" fmla="*/ 712176 w 1714303"/>
                <a:gd name="connsiteY9" fmla="*/ 298271 h 5003085"/>
                <a:gd name="connsiteX10" fmla="*/ 1384892 w 1714303"/>
                <a:gd name="connsiteY10" fmla="*/ 661602 h 5003085"/>
                <a:gd name="connsiteX11" fmla="*/ 1017610 w 1714303"/>
                <a:gd name="connsiteY11" fmla="*/ 1389639 h 5003085"/>
                <a:gd name="connsiteX12" fmla="*/ 1006891 w 1714303"/>
                <a:gd name="connsiteY12" fmla="*/ 1263298 h 5003085"/>
                <a:gd name="connsiteX13" fmla="*/ 697726 w 1714303"/>
                <a:gd name="connsiteY13" fmla="*/ 1565463 h 5003085"/>
                <a:gd name="connsiteX14" fmla="*/ 1097799 w 1714303"/>
                <a:gd name="connsiteY14" fmla="*/ 1827652 h 5003085"/>
                <a:gd name="connsiteX15" fmla="*/ 1076759 w 1714303"/>
                <a:gd name="connsiteY15" fmla="*/ 1679777 h 5003085"/>
                <a:gd name="connsiteX16" fmla="*/ 1714303 w 1714303"/>
                <a:gd name="connsiteY16" fmla="*/ 857013 h 5003085"/>
                <a:gd name="connsiteX17" fmla="*/ 857469 w 1714303"/>
                <a:gd name="connsiteY17" fmla="*/ 0 h 50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303" h="5003085">
                  <a:moveTo>
                    <a:pt x="857469" y="0"/>
                  </a:moveTo>
                  <a:cubicBezTo>
                    <a:pt x="415873" y="229"/>
                    <a:pt x="52401" y="334466"/>
                    <a:pt x="5717" y="763774"/>
                  </a:cubicBezTo>
                  <a:lnTo>
                    <a:pt x="0" y="2473905"/>
                  </a:lnTo>
                  <a:lnTo>
                    <a:pt x="2146" y="2473905"/>
                  </a:lnTo>
                  <a:lnTo>
                    <a:pt x="2146" y="5003085"/>
                  </a:lnTo>
                  <a:lnTo>
                    <a:pt x="277822" y="5003085"/>
                  </a:lnTo>
                  <a:lnTo>
                    <a:pt x="277822" y="2473905"/>
                  </a:lnTo>
                  <a:lnTo>
                    <a:pt x="280424" y="2473905"/>
                  </a:lnTo>
                  <a:lnTo>
                    <a:pt x="280424" y="808217"/>
                  </a:lnTo>
                  <a:cubicBezTo>
                    <a:pt x="300273" y="566302"/>
                    <a:pt x="471370" y="359208"/>
                    <a:pt x="712176" y="298271"/>
                  </a:cubicBezTo>
                  <a:cubicBezTo>
                    <a:pt x="997046" y="226109"/>
                    <a:pt x="1289777" y="383605"/>
                    <a:pt x="1384892" y="661602"/>
                  </a:cubicBezTo>
                  <a:cubicBezTo>
                    <a:pt x="1488582" y="964340"/>
                    <a:pt x="1322805" y="1293193"/>
                    <a:pt x="1017610" y="1389639"/>
                  </a:cubicBezTo>
                  <a:lnTo>
                    <a:pt x="1006891" y="1263298"/>
                  </a:lnTo>
                  <a:lnTo>
                    <a:pt x="697726" y="1565463"/>
                  </a:lnTo>
                  <a:lnTo>
                    <a:pt x="1097799" y="1827652"/>
                  </a:lnTo>
                  <a:lnTo>
                    <a:pt x="1076759" y="1679777"/>
                  </a:lnTo>
                  <a:cubicBezTo>
                    <a:pt x="1451743" y="1582644"/>
                    <a:pt x="1713827" y="1244513"/>
                    <a:pt x="1714303" y="857013"/>
                  </a:cubicBezTo>
                  <a:cubicBezTo>
                    <a:pt x="1714938" y="383605"/>
                    <a:pt x="1330903" y="-229"/>
                    <a:pt x="857469" y="0"/>
                  </a:cubicBezTo>
                  <a:close/>
                </a:path>
              </a:pathLst>
            </a:custGeom>
            <a:solidFill>
              <a:srgbClr val="C00000"/>
            </a:solidFill>
            <a:ln w="12700">
              <a:noFill/>
              <a:miter lim="400000"/>
            </a:ln>
          </p:spPr>
          <p:txBody>
            <a:bodyPr wrap="square" lIns="22273" rIns="22273">
              <a:noAutofit/>
            </a:bodyPr>
            <a:lstStyle/>
            <a:p>
              <a:pPr>
                <a:defRPr/>
              </a:pPr>
              <a:endParaRPr sz="2600" kern="0">
                <a:solidFill>
                  <a:prstClr val="black"/>
                </a:solidFill>
                <a:latin typeface="Century Gothic" panose="020B0502020202020204" pitchFamily="34" charset="0"/>
                <a:ea typeface="思源宋体 CN" panose="02020400000000000000" pitchFamily="18" charset="-122"/>
                <a:sym typeface="Century Gothic" panose="020B0502020202020204" pitchFamily="34" charset="0"/>
              </a:endParaRPr>
            </a:p>
          </p:txBody>
        </p:sp>
        <p:sp>
          <p:nvSpPr>
            <p:cNvPr id="24" name="PA-ïṩḷídê"/>
            <p:cNvSpPr/>
            <p:nvPr>
              <p:custDataLst>
                <p:tags r:id="rId5"/>
              </p:custDataLst>
            </p:nvPr>
          </p:nvSpPr>
          <p:spPr>
            <a:xfrm>
              <a:off x="7506026" y="916938"/>
              <a:ext cx="909603" cy="909603"/>
            </a:xfrm>
            <a:prstGeom prst="ellipse">
              <a:avLst/>
            </a:prstGeom>
            <a:solidFill>
              <a:srgbClr val="C00000"/>
            </a:solidFill>
            <a:ln w="76200">
              <a:solidFill>
                <a:srgbClr val="F9EDED"/>
              </a:solidFill>
              <a:miter lim="400000"/>
            </a:ln>
          </p:spPr>
          <p:txBody>
            <a:bodyPr lIns="24748" tIns="24748" rIns="24748" bIns="24748" anchor="ctr"/>
            <a:lstStyle/>
            <a:p>
              <a:pPr algn="ctr" defTabSz="1584325">
                <a:defRPr/>
              </a:pPr>
              <a:r>
                <a:rPr lang="zh-CN" altLang="en-US" sz="3200" b="1" kern="0" dirty="0">
                  <a:solidFill>
                    <a:prstClr val="white"/>
                  </a:solidFill>
                  <a:latin typeface="Century Gothic" panose="020B0502020202020204" pitchFamily="34" charset="0"/>
                  <a:ea typeface="思源宋体 CN" panose="02020400000000000000" pitchFamily="18" charset="-122"/>
                  <a:sym typeface="Century Gothic" panose="020B0502020202020204" pitchFamily="34" charset="0"/>
                </a:rPr>
                <a:t>思考</a:t>
              </a:r>
            </a:p>
          </p:txBody>
        </p:sp>
      </p:grpSp>
      <p:sp>
        <p:nvSpPr>
          <p:cNvPr id="25" name="PA-102276"/>
          <p:cNvSpPr txBox="1"/>
          <p:nvPr>
            <p:custDataLst>
              <p:tags r:id="rId2"/>
            </p:custDataLst>
          </p:nvPr>
        </p:nvSpPr>
        <p:spPr>
          <a:xfrm>
            <a:off x="1701897" y="981454"/>
            <a:ext cx="7984948" cy="792061"/>
          </a:xfrm>
          <a:prstGeom prst="rect">
            <a:avLst/>
          </a:prstGeom>
        </p:spPr>
        <p:txBody>
          <a:bodyPr lIns="121917" tIns="60958" rIns="121917" bIns="60958">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ct val="0"/>
              </a:spcBef>
              <a:buNone/>
            </a:pPr>
            <a:endParaRPr lang="zh-CN" altLang="en-US" sz="3000" b="1" dirty="0">
              <a:solidFill>
                <a:srgbClr val="C00000"/>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10" name="圆角矩形 9"/>
          <p:cNvSpPr/>
          <p:nvPr/>
        </p:nvSpPr>
        <p:spPr bwMode="auto">
          <a:xfrm>
            <a:off x="1295467" y="2875875"/>
            <a:ext cx="5075767" cy="3063240"/>
          </a:xfrm>
          <a:prstGeom prst="roundRect">
            <a:avLst>
              <a:gd name="adj" fmla="val 4056"/>
            </a:avLst>
          </a:prstGeom>
          <a:solidFill>
            <a:srgbClr val="FFFFFF"/>
          </a:solidFill>
          <a:ln w="9525" cap="flat" cmpd="sng" algn="ctr">
            <a:solidFill>
              <a:srgbClr val="484849">
                <a:lumMod val="40000"/>
                <a:lumOff val="60000"/>
              </a:srgbClr>
            </a:solidFill>
            <a:prstDash val="solid"/>
            <a:round/>
            <a:headEnd type="none" w="med" len="med"/>
            <a:tailEnd type="none" w="med" len="med"/>
          </a:ln>
          <a:effectLst/>
        </p:spPr>
        <p:txBody>
          <a:bodyPr vert="horz" wrap="square" lIns="121917" tIns="60958" rIns="121917" bIns="60958" numCol="1" rtlCol="0" anchor="t" anchorCtr="0" compatLnSpc="1"/>
          <a:lstStyle/>
          <a:p>
            <a:pPr rtl="0">
              <a:lnSpc>
                <a:spcPct val="150000"/>
              </a:lnSpc>
            </a:pPr>
            <a:r>
              <a:rPr lang="zh-CN" altLang="zh-CN" sz="3200" b="1" dirty="0">
                <a:solidFill>
                  <a:srgbClr val="484849"/>
                </a:solidFill>
                <a:latin typeface="微软雅黑" panose="020B0503020204020204" pitchFamily="34" charset="-122"/>
                <a:ea typeface="微软雅黑" panose="020B0503020204020204" pitchFamily="34" charset="-122"/>
              </a:rPr>
              <a:t>作为中华传统文化中的一部分的中华优秀美德，具有什么时代价值</a:t>
            </a:r>
            <a:r>
              <a:rPr lang="zh-CN" altLang="en-US" sz="3200" b="1" dirty="0">
                <a:solidFill>
                  <a:srgbClr val="484849"/>
                </a:solidFill>
                <a:latin typeface="微软雅黑" panose="020B0503020204020204" pitchFamily="34" charset="-122"/>
                <a:ea typeface="微软雅黑" panose="020B0503020204020204" pitchFamily="34" charset="-122"/>
              </a:rPr>
              <a:t>？</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5" presetClass="entr" presetSubtype="10" fill="hold" grpId="0" nodeType="after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Effect transition="in" filter="checkerboard(across)">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47670" y="1590675"/>
            <a:ext cx="5869940" cy="3216910"/>
            <a:chOff x="-282732" y="0"/>
            <a:chExt cx="5601077" cy="3250003"/>
          </a:xfrm>
        </p:grpSpPr>
        <p:sp>
          <p:nvSpPr>
            <p:cNvPr id="3" name="矩形 2"/>
            <p:cNvSpPr/>
            <p:nvPr/>
          </p:nvSpPr>
          <p:spPr>
            <a:xfrm>
              <a:off x="-282732" y="219404"/>
              <a:ext cx="5601077" cy="303059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6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本次授课结束</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zh-CN" altLang="en-US" sz="6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谢谢聆听！</a:t>
              </a:r>
            </a:p>
          </p:txBody>
        </p:sp>
        <p:sp>
          <p:nvSpPr>
            <p:cNvPr id="4" name="矩形 3"/>
            <p:cNvSpPr/>
            <p:nvPr/>
          </p:nvSpPr>
          <p:spPr>
            <a:xfrm>
              <a:off x="332362" y="0"/>
              <a:ext cx="1816478" cy="213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第五章课件由以下学校教师一起完成，特此感谢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4" name="表格 3"/>
          <p:cNvGraphicFramePr>
            <a:graphicFrameLocks noGrp="1"/>
          </p:cNvGraphicFramePr>
          <p:nvPr>
            <p:custDataLst>
              <p:tags r:id="rId1"/>
            </p:custDataLst>
          </p:nvPr>
        </p:nvGraphicFramePr>
        <p:xfrm>
          <a:off x="1630421" y="3189168"/>
          <a:ext cx="9481864" cy="2900496"/>
        </p:xfrm>
        <a:graphic>
          <a:graphicData uri="http://schemas.openxmlformats.org/drawingml/2006/table">
            <a:tbl>
              <a:tblPr firstRow="1" firstCol="1" bandRow="1">
                <a:tableStyleId>{5C22544A-7EE6-4342-B048-85BDC9FD1C3A}</a:tableStyleId>
              </a:tblPr>
              <a:tblGrid>
                <a:gridCol w="3112060">
                  <a:extLst>
                    <a:ext uri="{9D8B030D-6E8A-4147-A177-3AD203B41FA5}">
                      <a16:colId xmlns:a16="http://schemas.microsoft.com/office/drawing/2014/main" val="898492302"/>
                    </a:ext>
                  </a:extLst>
                </a:gridCol>
                <a:gridCol w="3642102">
                  <a:extLst>
                    <a:ext uri="{9D8B030D-6E8A-4147-A177-3AD203B41FA5}">
                      <a16:colId xmlns:a16="http://schemas.microsoft.com/office/drawing/2014/main" val="20000"/>
                    </a:ext>
                  </a:extLst>
                </a:gridCol>
                <a:gridCol w="2727702">
                  <a:extLst>
                    <a:ext uri="{9D8B030D-6E8A-4147-A177-3AD203B41FA5}">
                      <a16:colId xmlns:a16="http://schemas.microsoft.com/office/drawing/2014/main" val="20001"/>
                    </a:ext>
                  </a:extLst>
                </a:gridCol>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负责人、统筹</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rPr>
                        <a:t>江西环境工程职业学院</a:t>
                      </a:r>
                      <a:endParaRPr kumimoji="0" lang="zh-CN" altLang="en-US"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邱哲彦</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第一节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长春职业技术学院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杨娟、王庆云</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第二节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200" b="0" noProof="0" dirty="0">
                          <a:ln>
                            <a:noFill/>
                          </a:ln>
                          <a:solidFill>
                            <a:prstClr val="black"/>
                          </a:solidFill>
                          <a:effectLst/>
                          <a:uLnTx/>
                          <a:uFillTx/>
                          <a:latin typeface="+mn-ea"/>
                          <a:sym typeface="微软雅黑" panose="020B0503020204020204" pitchFamily="34" charset="-122"/>
                        </a:rPr>
                        <a:t>江西环境工程职业学院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邱哲彦、赖秀冬</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第三节第一、二目</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宁夏职业技术学院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王顺和、纪文梅</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第三节第三、四目</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顺德职业技术学院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徐婷婷</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 name="PA-10223"/>
          <p:cNvSpPr/>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p>
        </p:txBody>
      </p:sp>
      <p:grpSp>
        <p:nvGrpSpPr>
          <p:cNvPr id="71" name="组合 70"/>
          <p:cNvGrpSpPr/>
          <p:nvPr/>
        </p:nvGrpSpPr>
        <p:grpSpPr>
          <a:xfrm>
            <a:off x="1922606" y="2352257"/>
            <a:ext cx="7649566" cy="3107688"/>
            <a:chOff x="1315643" y="2485607"/>
            <a:chExt cx="7649566" cy="3107688"/>
          </a:xfrm>
        </p:grpSpPr>
        <p:grpSp>
          <p:nvGrpSpPr>
            <p:cNvPr id="56" name="组合 55"/>
            <p:cNvGrpSpPr/>
            <p:nvPr/>
          </p:nvGrpSpPr>
          <p:grpSpPr>
            <a:xfrm>
              <a:off x="1315643" y="4885409"/>
              <a:ext cx="7649566" cy="707886"/>
              <a:chOff x="1036243" y="4275809"/>
              <a:chExt cx="7649566" cy="707886"/>
            </a:xfrm>
          </p:grpSpPr>
          <p:grpSp>
            <p:nvGrpSpPr>
              <p:cNvPr id="50" name="组合 49"/>
              <p:cNvGrpSpPr/>
              <p:nvPr/>
            </p:nvGrpSpPr>
            <p:grpSpPr>
              <a:xfrm>
                <a:off x="1036243" y="4275809"/>
                <a:ext cx="1195782" cy="707886"/>
                <a:chOff x="2347518" y="2094584"/>
                <a:chExt cx="1195782" cy="707886"/>
              </a:xfrm>
            </p:grpSpPr>
            <p:sp>
              <p:nvSpPr>
                <p:cNvPr id="53" name="圆角矩形 52"/>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p>
              </p:txBody>
            </p:sp>
          </p:grpSp>
          <p:grpSp>
            <p:nvGrpSpPr>
              <p:cNvPr id="55" name="组合 54"/>
              <p:cNvGrpSpPr/>
              <p:nvPr/>
            </p:nvGrpSpPr>
            <p:grpSpPr>
              <a:xfrm>
                <a:off x="2341232" y="4275809"/>
                <a:ext cx="6344577" cy="707886"/>
                <a:chOff x="2341232" y="4275809"/>
                <a:chExt cx="6344577" cy="707886"/>
              </a:xfrm>
            </p:grpSpPr>
            <p:sp>
              <p:nvSpPr>
                <p:cNvPr id="51" name="圆角矩形 50"/>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PA-10223"/>
                <p:cNvSpPr/>
                <p:nvPr/>
              </p:nvSpPr>
              <p:spPr>
                <a:xfrm>
                  <a:off x="2341233" y="4319287"/>
                  <a:ext cx="634457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800" b="1" dirty="0">
                      <a:solidFill>
                        <a:prstClr val="black">
                          <a:lumMod val="75000"/>
                          <a:lumOff val="25000"/>
                        </a:prstClr>
                      </a:solidFill>
                      <a:latin typeface="Arial" panose="020B0604020202020204" pitchFamily="34" charset="0"/>
                      <a:ea typeface="微软雅黑" panose="020B0503020204020204" pitchFamily="34" charset="-122"/>
                      <a:sym typeface="+mn-ea"/>
                    </a:rPr>
                    <a:t>借鉴人类文明优秀道德成果</a:t>
                  </a:r>
                  <a:endParaRPr lang="zh-CN" altLang="en-US" sz="28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nvGrpSpPr>
            <p:cNvPr id="57" name="组合 56"/>
            <p:cNvGrpSpPr/>
            <p:nvPr/>
          </p:nvGrpSpPr>
          <p:grpSpPr>
            <a:xfrm>
              <a:off x="1315643" y="3685508"/>
              <a:ext cx="7649566" cy="707886"/>
              <a:chOff x="1036243" y="4275809"/>
              <a:chExt cx="7649566" cy="707886"/>
            </a:xfrm>
          </p:grpSpPr>
          <p:grpSp>
            <p:nvGrpSpPr>
              <p:cNvPr id="58" name="组合 57"/>
              <p:cNvGrpSpPr/>
              <p:nvPr/>
            </p:nvGrpSpPr>
            <p:grpSpPr>
              <a:xfrm>
                <a:off x="1036243" y="4275809"/>
                <a:ext cx="1195782" cy="707886"/>
                <a:chOff x="2347518" y="2094584"/>
                <a:chExt cx="1195782" cy="707886"/>
              </a:xfrm>
            </p:grpSpPr>
            <p:sp>
              <p:nvSpPr>
                <p:cNvPr id="62" name="圆角矩形 6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p>
              </p:txBody>
            </p:sp>
          </p:grpSp>
          <p:grpSp>
            <p:nvGrpSpPr>
              <p:cNvPr id="59" name="组合 58"/>
              <p:cNvGrpSpPr/>
              <p:nvPr/>
            </p:nvGrpSpPr>
            <p:grpSpPr>
              <a:xfrm>
                <a:off x="2341232" y="4275809"/>
                <a:ext cx="6344577" cy="707886"/>
                <a:chOff x="2341232" y="4275809"/>
                <a:chExt cx="6344577" cy="707886"/>
              </a:xfrm>
            </p:grpSpPr>
            <p:sp>
              <p:nvSpPr>
                <p:cNvPr id="60" name="圆角矩形 59"/>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PA-10223"/>
                <p:cNvSpPr/>
                <p:nvPr/>
              </p:nvSpPr>
              <p:spPr>
                <a:xfrm>
                  <a:off x="2341233" y="4337365"/>
                  <a:ext cx="6344576"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800" b="1" dirty="0">
                      <a:solidFill>
                        <a:prstClr val="black">
                          <a:lumMod val="75000"/>
                          <a:lumOff val="25000"/>
                        </a:prstClr>
                      </a:solidFill>
                      <a:latin typeface="Arial" panose="020B0604020202020204" pitchFamily="34" charset="0"/>
                      <a:ea typeface="微软雅黑" panose="020B0503020204020204" pitchFamily="34" charset="-122"/>
                    </a:rPr>
                    <a:t>发扬中国革命道德</a:t>
                  </a:r>
                </a:p>
              </p:txBody>
            </p:sp>
          </p:grpSp>
        </p:grpSp>
        <p:grpSp>
          <p:nvGrpSpPr>
            <p:cNvPr id="64" name="组合 63"/>
            <p:cNvGrpSpPr/>
            <p:nvPr/>
          </p:nvGrpSpPr>
          <p:grpSpPr>
            <a:xfrm>
              <a:off x="1315643" y="2485607"/>
              <a:ext cx="7649566" cy="707886"/>
              <a:chOff x="1036243" y="4275809"/>
              <a:chExt cx="7649566" cy="707886"/>
            </a:xfrm>
          </p:grpSpPr>
          <p:grpSp>
            <p:nvGrpSpPr>
              <p:cNvPr id="65" name="组合 64"/>
              <p:cNvGrpSpPr/>
              <p:nvPr/>
            </p:nvGrpSpPr>
            <p:grpSpPr>
              <a:xfrm>
                <a:off x="1036243" y="4275809"/>
                <a:ext cx="1195782" cy="707886"/>
                <a:chOff x="2347518" y="2094584"/>
                <a:chExt cx="1195782" cy="707886"/>
              </a:xfrm>
            </p:grpSpPr>
            <p:sp>
              <p:nvSpPr>
                <p:cNvPr id="69" name="圆角矩形 68"/>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p>
              </p:txBody>
            </p:sp>
          </p:grpSp>
          <p:grpSp>
            <p:nvGrpSpPr>
              <p:cNvPr id="66" name="组合 65"/>
              <p:cNvGrpSpPr/>
              <p:nvPr/>
            </p:nvGrpSpPr>
            <p:grpSpPr>
              <a:xfrm>
                <a:off x="2341232" y="4275809"/>
                <a:ext cx="6344577" cy="707886"/>
                <a:chOff x="2341232" y="4275809"/>
                <a:chExt cx="6344577" cy="707886"/>
              </a:xfrm>
            </p:grpSpPr>
            <p:sp>
              <p:nvSpPr>
                <p:cNvPr id="67" name="圆角矩形 66"/>
                <p:cNvSpPr/>
                <p:nvPr/>
              </p:nvSpPr>
              <p:spPr>
                <a:xfrm>
                  <a:off x="2341233" y="4275809"/>
                  <a:ext cx="6344576"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PA-10223"/>
                <p:cNvSpPr/>
                <p:nvPr/>
              </p:nvSpPr>
              <p:spPr>
                <a:xfrm>
                  <a:off x="2341232" y="4337365"/>
                  <a:ext cx="6344577"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800" b="1" dirty="0">
                      <a:solidFill>
                        <a:prstClr val="black">
                          <a:lumMod val="75000"/>
                          <a:lumOff val="25000"/>
                        </a:prstClr>
                      </a:solidFill>
                      <a:latin typeface="Arial" panose="020B0604020202020204" pitchFamily="34" charset="0"/>
                      <a:ea typeface="微软雅黑" panose="020B0503020204020204" pitchFamily="34" charset="-122"/>
                    </a:rPr>
                    <a:t>传承中华传统美德</a:t>
                  </a:r>
                  <a:endParaRPr lang="en-US" altLang="zh-CN" sz="28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6480" y="1127125"/>
            <a:ext cx="5984875" cy="4019550"/>
          </a:xfrm>
          <a:prstGeom prst="rect">
            <a:avLst/>
          </a:prstGeom>
          <a:blipFill dpi="0" rotWithShape="1">
            <a:blip r:embed="rId3"/>
            <a:srcRect/>
            <a:stretch>
              <a:fillRect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2" name="图片 7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4" name="文本框 13"/>
          <p:cNvSpPr txBox="1"/>
          <p:nvPr/>
        </p:nvSpPr>
        <p:spPr>
          <a:xfrm>
            <a:off x="6327140" y="2449195"/>
            <a:ext cx="4989830" cy="3636010"/>
          </a:xfrm>
          <a:prstGeom prst="rect">
            <a:avLst/>
          </a:prstGeom>
          <a:noFill/>
        </p:spPr>
        <p:txBody>
          <a:bodyPr wrap="square" rtlCol="0">
            <a:spAutoFit/>
          </a:bodyPr>
          <a:lstStyle/>
          <a:p>
            <a:pPr algn="ctr">
              <a:lnSpc>
                <a:spcPct val="160000"/>
              </a:lnSpc>
            </a:pPr>
            <a:r>
              <a:rPr lang="zh-CN" altLang="en-US" sz="7200" b="1" dirty="0">
                <a:latin typeface="微软雅黑" panose="020B0503020204020204" pitchFamily="34" charset="-122"/>
                <a:ea typeface="微软雅黑" panose="020B0503020204020204" pitchFamily="34" charset="-122"/>
                <a:sym typeface="微软雅黑" panose="020B0503020204020204" pitchFamily="34" charset="-122"/>
              </a:rPr>
              <a:t>传承中华</a:t>
            </a:r>
            <a:endParaRPr lang="en-US" altLang="zh-CN" sz="7200" b="1"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60000"/>
              </a:lnSpc>
            </a:pPr>
            <a:r>
              <a:rPr lang="zh-CN" altLang="en-US" sz="7200" b="1" dirty="0">
                <a:latin typeface="微软雅黑" panose="020B0503020204020204" pitchFamily="34" charset="-122"/>
                <a:ea typeface="微软雅黑" panose="020B0503020204020204" pitchFamily="34" charset="-122"/>
                <a:sym typeface="微软雅黑" panose="020B0503020204020204" pitchFamily="34" charset="-122"/>
              </a:rPr>
              <a:t>传统美德</a:t>
            </a:r>
          </a:p>
        </p:txBody>
      </p:sp>
      <p:sp>
        <p:nvSpPr>
          <p:cNvPr id="3" name="文本框 2"/>
          <p:cNvSpPr txBox="1"/>
          <p:nvPr/>
        </p:nvSpPr>
        <p:spPr>
          <a:xfrm>
            <a:off x="662305" y="1031240"/>
            <a:ext cx="2581910" cy="1938020"/>
          </a:xfrm>
          <a:prstGeom prst="rect">
            <a:avLst/>
          </a:prstGeom>
          <a:noFill/>
        </p:spPr>
        <p:txBody>
          <a:bodyPr wrap="square" rtlCol="0">
            <a:spAutoFit/>
          </a:bodyPr>
          <a:lstStyle/>
          <a:p>
            <a:pPr algn="ctr"/>
            <a:r>
              <a:rPr lang="zh-CN" altLang="en-US" sz="12000" b="1"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一</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53" presetClass="entr" presetSubtype="16" fill="hold" grpId="1"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4" grpId="0"/>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6"/>
          <p:cNvSpPr txBox="1"/>
          <p:nvPr/>
        </p:nvSpPr>
        <p:spPr>
          <a:xfrm>
            <a:off x="1579537" y="298770"/>
            <a:ext cx="8594725" cy="1302385"/>
          </a:xfrm>
          <a:prstGeom prst="rect">
            <a:avLst/>
          </a:prstGeom>
          <a:noFill/>
        </p:spPr>
        <p:txBody>
          <a:bodyPr lIns="121917" tIns="60958" rIns="121917" bIns="60958">
            <a:spAutoFit/>
          </a:bodyPr>
          <a:lstStyle/>
          <a:p>
            <a:pPr algn="ctr">
              <a:defRPr/>
            </a:pPr>
            <a:r>
              <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一、传承中华传统美德</a:t>
            </a:r>
          </a:p>
          <a:p>
            <a:pPr algn="ctr">
              <a:defRPr/>
            </a:pPr>
            <a:endParaRPr lang="zh-CN" altLang="en-US" sz="3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60000"/>
              </a:lnSpc>
              <a:defRPr/>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思考：为什么要继承和弘扬中华传统美德</a:t>
            </a:r>
          </a:p>
        </p:txBody>
      </p:sp>
      <p:sp>
        <p:nvSpPr>
          <p:cNvPr id="26" name="矩形 2"/>
          <p:cNvSpPr/>
          <p:nvPr/>
        </p:nvSpPr>
        <p:spPr>
          <a:xfrm>
            <a:off x="1845734" y="2803526"/>
            <a:ext cx="8500533" cy="460375"/>
          </a:xfrm>
          <a:prstGeom prst="rect">
            <a:avLst/>
          </a:prstGeom>
          <a:noFill/>
          <a:ln w="9525">
            <a:noFill/>
          </a:ln>
        </p:spPr>
        <p:txBody>
          <a:bodyPr>
            <a:spAutoFit/>
          </a:bodyPr>
          <a:lstStyle/>
          <a:p>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周易</a:t>
            </a:r>
            <a:r>
              <a:rPr lang="en-US" altLang="zh-CN" sz="2400" dirty="0">
                <a:solidFill>
                  <a:srgbClr val="000000"/>
                </a:solidFill>
                <a:latin typeface="微软雅黑" panose="020B0503020204020204" pitchFamily="34" charset="-122"/>
              </a:rPr>
              <a:t>》</a:t>
            </a:r>
            <a:r>
              <a:rPr lang="zh-CN" altLang="zh-CN" sz="2400" dirty="0"/>
              <a:t>“天行健，君子以自强不息</a:t>
            </a:r>
            <a:r>
              <a:rPr lang="zh-CN" altLang="en-US" sz="2400" dirty="0">
                <a:solidFill>
                  <a:srgbClr val="000000"/>
                </a:solidFill>
                <a:latin typeface="微软雅黑" panose="020B0503020204020204" pitchFamily="34" charset="-122"/>
              </a:rPr>
              <a:t>”</a:t>
            </a:r>
            <a:endParaRPr lang="en-US" altLang="zh-CN" sz="2400" dirty="0">
              <a:solidFill>
                <a:srgbClr val="000000"/>
              </a:solidFill>
              <a:latin typeface="微软雅黑" panose="020B0503020204020204" pitchFamily="34" charset="-122"/>
            </a:endParaRPr>
          </a:p>
        </p:txBody>
      </p:sp>
      <p:sp>
        <p:nvSpPr>
          <p:cNvPr id="28" name="矩形 10"/>
          <p:cNvSpPr/>
          <p:nvPr/>
        </p:nvSpPr>
        <p:spPr>
          <a:xfrm>
            <a:off x="1845734" y="3627438"/>
            <a:ext cx="8500533" cy="461962"/>
          </a:xfrm>
          <a:prstGeom prst="rect">
            <a:avLst/>
          </a:prstGeom>
          <a:noFill/>
          <a:ln w="9525">
            <a:noFill/>
          </a:ln>
        </p:spPr>
        <p:txBody>
          <a:bodyPr>
            <a:spAutoFit/>
          </a:bodyPr>
          <a:lstStyle/>
          <a:p>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孔子</a:t>
            </a:r>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a:t>
            </a:r>
            <a:r>
              <a:rPr lang="zh-CN" altLang="zh-CN" sz="2400" dirty="0"/>
              <a:t>三军可夺帅也，匹夫不可夺志也</a:t>
            </a:r>
            <a:r>
              <a:rPr lang="zh-CN" altLang="en-US" sz="2400" dirty="0">
                <a:solidFill>
                  <a:srgbClr val="000000"/>
                </a:solidFill>
                <a:latin typeface="微软雅黑" panose="020B0503020204020204" pitchFamily="34" charset="-122"/>
              </a:rPr>
              <a:t>”</a:t>
            </a:r>
            <a:endParaRPr lang="en-US" altLang="zh-CN" sz="2400" dirty="0">
              <a:solidFill>
                <a:srgbClr val="000000"/>
              </a:solidFill>
              <a:latin typeface="微软雅黑" panose="020B0503020204020204" pitchFamily="34" charset="-122"/>
            </a:endParaRPr>
          </a:p>
        </p:txBody>
      </p:sp>
      <p:sp>
        <p:nvSpPr>
          <p:cNvPr id="30" name="矩形 12"/>
          <p:cNvSpPr/>
          <p:nvPr/>
        </p:nvSpPr>
        <p:spPr>
          <a:xfrm>
            <a:off x="1845734" y="4465638"/>
            <a:ext cx="8500533" cy="461962"/>
          </a:xfrm>
          <a:prstGeom prst="rect">
            <a:avLst/>
          </a:prstGeom>
          <a:noFill/>
          <a:ln w="9525">
            <a:noFill/>
          </a:ln>
        </p:spPr>
        <p:txBody>
          <a:bodyPr>
            <a:spAutoFit/>
          </a:bodyPr>
          <a:lstStyle/>
          <a:p>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孟子</a:t>
            </a:r>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a:t>
            </a:r>
            <a:r>
              <a:rPr lang="zh-CN" altLang="zh-CN" sz="2400" dirty="0"/>
              <a:t>富贵不能淫，贫贱不能移，威武不能屈</a:t>
            </a:r>
            <a:r>
              <a:rPr lang="zh-CN" altLang="en-US" sz="2400" dirty="0">
                <a:solidFill>
                  <a:srgbClr val="000000"/>
                </a:solidFill>
                <a:latin typeface="微软雅黑" panose="020B0503020204020204" pitchFamily="34" charset="-122"/>
              </a:rPr>
              <a:t>”</a:t>
            </a:r>
            <a:endParaRPr lang="en-US" altLang="zh-CN" sz="2400" dirty="0">
              <a:solidFill>
                <a:srgbClr val="000000"/>
              </a:solidFill>
              <a:latin typeface="微软雅黑" panose="020B0503020204020204" pitchFamily="34" charset="-122"/>
            </a:endParaRPr>
          </a:p>
        </p:txBody>
      </p:sp>
      <p:sp>
        <p:nvSpPr>
          <p:cNvPr id="32" name="矩形 14"/>
          <p:cNvSpPr/>
          <p:nvPr/>
        </p:nvSpPr>
        <p:spPr>
          <a:xfrm>
            <a:off x="1845734" y="5287963"/>
            <a:ext cx="8500533" cy="830997"/>
          </a:xfrm>
          <a:prstGeom prst="rect">
            <a:avLst/>
          </a:prstGeom>
          <a:noFill/>
          <a:ln w="9525">
            <a:noFill/>
          </a:ln>
        </p:spPr>
        <p:txBody>
          <a:bodyPr>
            <a:spAutoFit/>
          </a:bodyPr>
          <a:lstStyle/>
          <a:p>
            <a:r>
              <a:rPr lang="zh-CN" altLang="en-US" sz="2400" dirty="0">
                <a:solidFill>
                  <a:srgbClr val="000000"/>
                </a:solidFill>
                <a:latin typeface="微软雅黑" panose="020B0503020204020204" pitchFamily="34" charset="-122"/>
              </a:rPr>
              <a:t>文天祥：</a:t>
            </a:r>
            <a:r>
              <a:rPr lang="zh-CN" altLang="zh-CN" sz="2400" dirty="0"/>
              <a:t>人生自古谁无死，留取丹心照汗青</a:t>
            </a:r>
            <a:endParaRPr lang="en-US" altLang="zh-CN" sz="2400" dirty="0"/>
          </a:p>
          <a:p>
            <a:endParaRPr lang="en-US" altLang="zh-CN" sz="2400" dirty="0">
              <a:solidFill>
                <a:srgbClr val="000000"/>
              </a:solidFill>
              <a:latin typeface="微软雅黑" panose="020B0503020204020204" pitchFamily="34" charset="-122"/>
            </a:endParaRPr>
          </a:p>
        </p:txBody>
      </p:sp>
      <p:sp>
        <p:nvSpPr>
          <p:cNvPr id="35" name="矩形: 圆角 38"/>
          <p:cNvSpPr/>
          <p:nvPr/>
        </p:nvSpPr>
        <p:spPr>
          <a:xfrm>
            <a:off x="1627505" y="1857375"/>
            <a:ext cx="5735955" cy="49593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altLang="zh-CN" sz="2800" b="1" dirty="0">
                <a:latin typeface="微软雅黑" panose="020B0503020204020204" pitchFamily="34" charset="-122"/>
              </a:rPr>
              <a:t>1.</a:t>
            </a:r>
            <a:r>
              <a:rPr lang="zh-CN" altLang="en-US" sz="2800" b="1" dirty="0">
                <a:latin typeface="微软雅黑" panose="020B0503020204020204" pitchFamily="34" charset="-122"/>
              </a:rPr>
              <a:t>中华民族伟大复兴的需要</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等线" panose="02010600030101010101" pitchFamily="2" charset="-122"/>
            </a:endParaRPr>
          </a:p>
        </p:txBody>
      </p:sp>
      <p:pic>
        <p:nvPicPr>
          <p:cNvPr id="34" name="Picture 6" descr="http://pic2.16pic.com/00/00/07/16pic_7789_b.jpg"/>
          <p:cNvPicPr>
            <a:picLocks noChangeAspect="1" noChangeArrowheads="1"/>
          </p:cNvPicPr>
          <p:nvPr/>
        </p:nvPicPr>
        <p:blipFill rotWithShape="1">
          <a:blip r:embed="rId5"/>
          <a:srcRect t="5509"/>
          <a:stretch>
            <a:fillRect/>
          </a:stretch>
        </p:blipFill>
        <p:spPr bwMode="auto">
          <a:xfrm>
            <a:off x="9129901" y="3590567"/>
            <a:ext cx="2748863" cy="2448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r"/>
  </p:transition>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2.xml><?xml version="1.0" encoding="utf-8"?>
<p:tagLst xmlns:a="http://schemas.openxmlformats.org/drawingml/2006/main" xmlns:r="http://schemas.openxmlformats.org/officeDocument/2006/relationships" xmlns:p="http://schemas.openxmlformats.org/presentationml/2006/main">
  <p:tag name="MH" val="20170512152615"/>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890d0b4b-7c08-4bd6-b809-7568df64899c}"/>
  <p:tag name="TABLE_ENDDRAG_ORIGIN_RECT" val="563*173"/>
  <p:tag name="TABLE_ENDDRAG_RECT" val="177*253*563*173"/>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91.7937007874016,&quot;width&quot;:7336.5622047244096}"/>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e3557b69-119c-48d2-8bd4-da2a0eb358bd}"/>
  <p:tag name="TABLE_ENDDRAG_ORIGIN_RECT" val="435*207"/>
  <p:tag name="TABLE_ENDDRAG_RECT" val="480*250*435*207"/>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3909</Words>
  <Application>Microsoft Office PowerPoint</Application>
  <PresentationFormat>宽屏</PresentationFormat>
  <Paragraphs>385</Paragraphs>
  <Slides>61</Slides>
  <Notes>47</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61</vt:i4>
      </vt:variant>
    </vt:vector>
  </HeadingPairs>
  <TitlesOfParts>
    <vt:vector size="77" baseType="lpstr">
      <vt:lpstr>等线</vt:lpstr>
      <vt:lpstr>黑体</vt:lpstr>
      <vt:lpstr>华文行楷</vt:lpstr>
      <vt:lpstr>华文中宋</vt:lpstr>
      <vt:lpstr>宋体</vt:lpstr>
      <vt:lpstr>微软雅黑</vt:lpstr>
      <vt:lpstr>Arial</vt:lpstr>
      <vt:lpstr>Arial Black</vt:lpstr>
      <vt:lpstr>Calibri</vt:lpstr>
      <vt:lpstr>Century Gothic</vt:lpstr>
      <vt:lpstr>Times New Roman</vt:lpstr>
      <vt:lpstr>Wingdings</vt:lpstr>
      <vt:lpstr>自定义设计方案</vt:lpstr>
      <vt:lpstr>1_自定义设计方案</vt:lpstr>
      <vt:lpstr>2_自定义设计方案</vt:lpstr>
      <vt:lpstr>3_自定义设计方案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hlt</cp:lastModifiedBy>
  <cp:revision>163</cp:revision>
  <dcterms:created xsi:type="dcterms:W3CDTF">2020-05-26T11:11:00Z</dcterms:created>
  <dcterms:modified xsi:type="dcterms:W3CDTF">2021-09-06T11:50:32Z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336F9950B86F4A219982E39517C2EC04</vt:lpwstr>
  </property>
</Properties>
</file>